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83.xml" ContentType="application/vnd.openxmlformats-officedocument.presentationml.slide+xml"/>
  <Override PartName="/ppt/slides/slide182.xml" ContentType="application/vnd.openxmlformats-officedocument.presentationml.slide+xml"/>
  <Override PartName="/ppt/slides/slide181.xml" ContentType="application/vnd.openxmlformats-officedocument.presentationml.slide+xml"/>
  <Override PartName="/ppt/slides/slide180.xml" ContentType="application/vnd.openxmlformats-officedocument.presentationml.slide+xml"/>
  <Override PartName="/ppt/slides/slide173.xml" ContentType="application/vnd.openxmlformats-officedocument.presentationml.slide+xml"/>
  <Override PartName="/ppt/slides/slide172.xml" ContentType="application/vnd.openxmlformats-officedocument.presentationml.slide+xml"/>
  <Override PartName="/ppt/slides/slide171.xml" ContentType="application/vnd.openxmlformats-officedocument.presentationml.slide+xml"/>
  <Override PartName="/ppt/slides/slide170.xml" ContentType="application/vnd.openxmlformats-officedocument.presentationml.slide+xml"/>
  <Override PartName="/ppt/slides/slide163.xml" ContentType="application/vnd.openxmlformats-officedocument.presentationml.slide+xml"/>
  <Override PartName="/ppt/slides/slide162.xml" ContentType="application/vnd.openxmlformats-officedocument.presentationml.slide+xml"/>
  <Override PartName="/ppt/slides/slide161.xml" ContentType="application/vnd.openxmlformats-officedocument.presentationml.slide+xml"/>
  <Override PartName="/ppt/slides/slide160.xml" ContentType="application/vnd.openxmlformats-officedocument.presentationml.slide+xml"/>
  <Override PartName="/ppt/slides/slide143.xml" ContentType="application/vnd.openxmlformats-officedocument.presentationml.slide+xml"/>
  <Override PartName="/ppt/slides/slide142.xml" ContentType="application/vnd.openxmlformats-officedocument.presentationml.slide+xml"/>
  <Override PartName="/ppt/slides/slide141.xml" ContentType="application/vnd.openxmlformats-officedocument.presentationml.slide+xml"/>
  <Override PartName="/ppt/slides/slide140.xml" ContentType="application/vnd.openxmlformats-officedocument.presentationml.slide+xml"/>
  <Override PartName="/ppt/slides/slide133.xml" ContentType="application/vnd.openxmlformats-officedocument.presentationml.slide+xml"/>
  <Override PartName="/ppt/slides/slide97.xml" ContentType="application/vnd.openxmlformats-officedocument.presentationml.slide+xml"/>
  <Override PartName="/ppt/slides/slide132.xml" ContentType="application/vnd.openxmlformats-officedocument.presentationml.slide+xml"/>
  <Override PartName="/ppt/slides/slide96.xml" ContentType="application/vnd.openxmlformats-officedocument.presentationml.slide+xml"/>
  <Override PartName="/ppt/slides/slide131.xml" ContentType="application/vnd.openxmlformats-officedocument.presentationml.slide+xml"/>
  <Override PartName="/ppt/slides/slide95.xml" ContentType="application/vnd.openxmlformats-officedocument.presentationml.slide+xml"/>
  <Override PartName="/ppt/slides/slide124.xml" ContentType="application/vnd.openxmlformats-officedocument.presentationml.slide+xml"/>
  <Override PartName="/ppt/slides/slide30.xml" ContentType="application/vnd.openxmlformats-officedocument.presentationml.slide+xml"/>
  <Override PartName="/ppt/slides/slide88.xml" ContentType="application/vnd.openxmlformats-officedocument.presentationml.slide+xml"/>
  <Override PartName="/ppt/slides/slide123.xml" ContentType="application/vnd.openxmlformats-officedocument.presentationml.slide+xml"/>
  <Override PartName="/ppt/slides/slide87.xml" ContentType="application/vnd.openxmlformats-officedocument.presentationml.slide+xml"/>
  <Override PartName="/ppt/slides/slide122.xml" ContentType="application/vnd.openxmlformats-officedocument.presentationml.slide+xml"/>
  <Override PartName="/ppt/slides/slide86.xml" ContentType="application/vnd.openxmlformats-officedocument.presentationml.slide+xml"/>
  <Override PartName="/ppt/slides/slide179.xml" ContentType="application/vnd.openxmlformats-officedocument.presentationml.slide+xml"/>
  <Override PartName="/ppt/slides/slide121.xml" ContentType="application/vnd.openxmlformats-officedocument.presentationml.slide+xml"/>
  <Override PartName="/ppt/slides/slide85.xml" ContentType="application/vnd.openxmlformats-officedocument.presentationml.slide+xml"/>
  <Override PartName="/ppt/slides/slide178.xml" ContentType="application/vnd.openxmlformats-officedocument.presentationml.slide+xml"/>
  <Override PartName="/ppt/slides/slide120.xml" ContentType="application/vnd.openxmlformats-officedocument.presentationml.slide+xml"/>
  <Override PartName="/ppt/slides/slide84.xml" ContentType="application/vnd.openxmlformats-officedocument.presentationml.slide+xml"/>
  <Override PartName="/ppt/slides/slide177.xml" ContentType="application/vnd.openxmlformats-officedocument.presentationml.slide+xml"/>
  <Override PartName="/ppt/slides/slide83.xml" ContentType="application/vnd.openxmlformats-officedocument.presentationml.slide+xml"/>
  <Override PartName="/ppt/slides/slide176.xml" ContentType="application/vnd.openxmlformats-officedocument.presentationml.slide+xml"/>
  <Override PartName="/ppt/slides/slide82.xml" ContentType="application/vnd.openxmlformats-officedocument.presentationml.slide+xml"/>
  <Override PartName="/ppt/slides/slide175.xml" ContentType="application/vnd.openxmlformats-officedocument.presentationml.slide+xml"/>
  <Override PartName="/ppt/slides/slide81.xml" ContentType="application/vnd.openxmlformats-officedocument.presentationml.slide+xml"/>
  <Override PartName="/ppt/slides/slide174.xml" ContentType="application/vnd.openxmlformats-officedocument.presentationml.slide+xml"/>
  <Override PartName="/ppt/slides/slide80.xml" ContentType="application/vnd.openxmlformats-officedocument.presentationml.slide+xml"/>
  <Override PartName="/ppt/slides/slide114.xml" ContentType="application/vnd.openxmlformats-officedocument.presentationml.slide+xml"/>
  <Override PartName="/ppt/slides/slide20.xml" ContentType="application/vnd.openxmlformats-officedocument.presentationml.slide+xml"/>
  <Override PartName="/ppt/slides/slide78.xml" ContentType="application/vnd.openxmlformats-officedocument.presentationml.slide+xml"/>
  <Override PartName="/ppt/slides/slide113.xml" ContentType="application/vnd.openxmlformats-officedocument.presentationml.slide+xml"/>
  <Override PartName="/ppt/slides/slide77.xml" ContentType="application/vnd.openxmlformats-officedocument.presentationml.slide+xml"/>
  <Override PartName="/ppt/slides/slide112.xml" ContentType="application/vnd.openxmlformats-officedocument.presentationml.slide+xml"/>
  <Override PartName="/ppt/slides/slide76.xml" ContentType="application/vnd.openxmlformats-officedocument.presentationml.slide+xml"/>
  <Override PartName="/ppt/slides/slide169.xml" ContentType="application/vnd.openxmlformats-officedocument.presentationml.slide+xml"/>
  <Override PartName="/ppt/slides/slide111.xml" ContentType="application/vnd.openxmlformats-officedocument.presentationml.slide+xml"/>
  <Override PartName="/ppt/slides/slide75.xml" ContentType="application/vnd.openxmlformats-officedocument.presentationml.slide+xml"/>
  <Override PartName="/ppt/slides/slide168.xml" ContentType="application/vnd.openxmlformats-officedocument.presentationml.slide+xml"/>
  <Override PartName="/ppt/slides/slide110.xml" ContentType="application/vnd.openxmlformats-officedocument.presentationml.slide+xml"/>
  <Override PartName="/ppt/slides/slide74.xml" ContentType="application/vnd.openxmlformats-officedocument.presentationml.slide+xml"/>
  <Override PartName="/ppt/slides/slide167.xml" ContentType="application/vnd.openxmlformats-officedocument.presentationml.slide+xml"/>
  <Override PartName="/ppt/slides/slide73.xml" ContentType="application/vnd.openxmlformats-officedocument.presentationml.slide+xml"/>
  <Override PartName="/ppt/slides/slide166.xml" ContentType="application/vnd.openxmlformats-officedocument.presentationml.slide+xml"/>
  <Override PartName="/ppt/slides/slide72.xml" ContentType="application/vnd.openxmlformats-officedocument.presentationml.slide+xml"/>
  <Override PartName="/ppt/slides/slide165.xml" ContentType="application/vnd.openxmlformats-officedocument.presentationml.slide+xml"/>
  <Override PartName="/ppt/slides/slide71.xml" ContentType="application/vnd.openxmlformats-officedocument.presentationml.slide+xml"/>
  <Override PartName="/ppt/slides/slide164.xml" ContentType="application/vnd.openxmlformats-officedocument.presentationml.slide+xml"/>
  <Override PartName="/ppt/slides/slide70.xml" ContentType="application/vnd.openxmlformats-officedocument.presentationml.slide+xml"/>
  <Override PartName="/ppt/slides/slide104.xml" ContentType="application/vnd.openxmlformats-officedocument.presentationml.slide+xml"/>
  <Override PartName="/ppt/slides/slide10.xml" ContentType="application/vnd.openxmlformats-officedocument.presentationml.slide+xml"/>
  <Override PartName="/ppt/slides/slide68.xml" ContentType="application/vnd.openxmlformats-officedocument.presentationml.slide+xml"/>
  <Override PartName="/ppt/slides/slide103.xml" ContentType="application/vnd.openxmlformats-officedocument.presentationml.slide+xml"/>
  <Override PartName="/ppt/slides/slide67.xml" ContentType="application/vnd.openxmlformats-officedocument.presentationml.slide+xml"/>
  <Override PartName="/ppt/slides/slide102.xml" ContentType="application/vnd.openxmlformats-officedocument.presentationml.slide+xml"/>
  <Override PartName="/ppt/slides/slide66.xml" ContentType="application/vnd.openxmlformats-officedocument.presentationml.slide+xml"/>
  <Override PartName="/ppt/slides/slide159.xml" ContentType="application/vnd.openxmlformats-officedocument.presentationml.slide+xml"/>
  <Override PartName="/ppt/slides/slide101.xml" ContentType="application/vnd.openxmlformats-officedocument.presentationml.slide+xml"/>
  <Override PartName="/ppt/slides/slide65.xml" ContentType="application/vnd.openxmlformats-officedocument.presentationml.slide+xml"/>
  <Override PartName="/ppt/slides/slide158.xml" ContentType="application/vnd.openxmlformats-officedocument.presentationml.slide+xml"/>
  <Override PartName="/ppt/slides/slide100.xml" ContentType="application/vnd.openxmlformats-officedocument.presentationml.slide+xml"/>
  <Override PartName="/ppt/slides/slide64.xml" ContentType="application/vnd.openxmlformats-officedocument.presentationml.slide+xml"/>
  <Override PartName="/ppt/slides/slide157.xml" ContentType="application/vnd.openxmlformats-officedocument.presentationml.slide+xml"/>
  <Override PartName="/ppt/slides/slide63.xml" ContentType="application/vnd.openxmlformats-officedocument.presentationml.slide+xml"/>
  <Override PartName="/ppt/slides/slide156.xml" ContentType="application/vnd.openxmlformats-officedocument.presentationml.slide+xml"/>
  <Override PartName="/ppt/slides/slide62.xml" ContentType="application/vnd.openxmlformats-officedocument.presentationml.slide+xml"/>
  <Override PartName="/ppt/slides/slide155.xml" ContentType="application/vnd.openxmlformats-officedocument.presentationml.slide+xml"/>
  <Override PartName="/ppt/slides/slide9.xml" ContentType="application/vnd.openxmlformats-officedocument.presentationml.slide+xml"/>
  <Override PartName="/ppt/slides/slide61.xml" ContentType="application/vnd.openxmlformats-officedocument.presentationml.slide+xml"/>
  <Override PartName="/ppt/slides/slide154.xml" ContentType="application/vnd.openxmlformats-officedocument.presentationml.slide+xml"/>
  <Override PartName="/ppt/slides/slide8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139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29.xml" ContentType="application/vnd.openxmlformats-officedocument.presentationml.slide+xml"/>
  <Override PartName="/ppt/slides/slide35.xml" ContentType="application/vnd.openxmlformats-officedocument.presentationml.slide+xml"/>
  <Override PartName="/ppt/slides/slide128.xml" ContentType="application/vnd.openxmlformats-officedocument.presentationml.slide+xml"/>
  <Override PartName="/ppt/slides/slide34.xml" ContentType="application/vnd.openxmlformats-officedocument.presentationml.slide+xml"/>
  <Override PartName="/ppt/slides/slide127.xml" ContentType="application/vnd.openxmlformats-officedocument.presentationml.slide+xml"/>
  <Override PartName="/ppt/slides/slide33.xml" ContentType="application/vnd.openxmlformats-officedocument.presentationml.slide+xml"/>
  <Override PartName="/ppt/slides/slide126.xml" ContentType="application/vnd.openxmlformats-officedocument.presentationml.slide+xml"/>
  <Override PartName="/ppt/slides/slide32.xml" ContentType="application/vnd.openxmlformats-officedocument.presentationml.slide+xml"/>
  <Override PartName="/ppt/slides/slide125.xml" ContentType="application/vnd.openxmlformats-officedocument.presentationml.slide+xml"/>
  <Override PartName="/ppt/slides/slide89.xml" ContentType="application/vnd.openxmlformats-officedocument.presentationml.slide+xml"/>
  <Override PartName="/ppt/slides/slide31.xml" ContentType="application/vnd.openxmlformats-officedocument.presentationml.slide+xml"/>
  <Override PartName="/ppt/slides/slide29.xml" ContentType="application/vnd.openxmlformats-officedocument.presentationml.slide+xml"/>
  <Override PartName="/ppt/slides/slide151.xml" ContentType="application/vnd.openxmlformats-officedocument.presentationml.slide+xml"/>
  <Override PartName="/ppt/slides/slide5.xml" ContentType="application/vnd.openxmlformats-officedocument.presentationml.slide+xml"/>
  <Override PartName="/ppt/slides/slide147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50.xml" ContentType="application/vnd.openxmlformats-officedocument.presentationml.slide+xml"/>
  <Override PartName="/ppt/slides/slide4.xml" ContentType="application/vnd.openxmlformats-officedocument.presentationml.slide+xml"/>
  <Override PartName="/ppt/slides/slide146.xml" ContentType="application/vnd.openxmlformats-officedocument.presentationml.slide+xml"/>
  <Override PartName="/ppt/slides/slide52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145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slides/slide144.xml" ContentType="application/vnd.openxmlformats-officedocument.presentationml.slide+xml"/>
  <Override PartName="/ppt/slides/slide50.xml" ContentType="application/vnd.openxmlformats-officedocument.presentationml.slide+xml"/>
  <Override PartName="/ppt/slides/slide119.xml" ContentType="application/vnd.openxmlformats-officedocument.presentationml.slide+xml"/>
  <Override PartName="/ppt/slides/slide25.xml" ContentType="application/vnd.openxmlformats-officedocument.presentationml.slide+xml"/>
  <Override PartName="/ppt/slides/slide118.xml" ContentType="application/vnd.openxmlformats-officedocument.presentationml.slide+xml"/>
  <Override PartName="/ppt/slides/slide24.xml" ContentType="application/vnd.openxmlformats-officedocument.presentationml.slide+xml"/>
  <Override PartName="/ppt/slides/slide117.xml" ContentType="application/vnd.openxmlformats-officedocument.presentationml.slide+xml"/>
  <Override PartName="/ppt/slides/slide23.xml" ContentType="application/vnd.openxmlformats-officedocument.presentationml.slide+xml"/>
  <Override PartName="/ppt/slides/slide116.xml" ContentType="application/vnd.openxmlformats-officedocument.presentationml.slide+xml"/>
  <Override PartName="/ppt/slides/slide22.xml" ContentType="application/vnd.openxmlformats-officedocument.presentationml.slide+xml"/>
  <Override PartName="/ppt/slides/slide115.xml" ContentType="application/vnd.openxmlformats-officedocument.presentationml.slide+xml"/>
  <Override PartName="/ppt/slides/slide79.xml" ContentType="application/vnd.openxmlformats-officedocument.presentationml.slide+xml"/>
  <Override PartName="/ppt/slides/slide21.xml" ContentType="application/vnd.openxmlformats-officedocument.presentationml.slide+xml"/>
  <Override PartName="/ppt/slides/slide138.xml" ContentType="application/vnd.openxmlformats-officedocument.presentationml.slide+xml"/>
  <Override PartName="/ppt/slides/slide44.xml" ContentType="application/vnd.openxmlformats-officedocument.presentationml.slide+xml"/>
  <Override PartName="/ppt/slides/slide130.xml" ContentType="application/vnd.openxmlformats-officedocument.presentationml.slide+xml"/>
  <Override PartName="/ppt/slides/slide94.xml" ContentType="application/vnd.openxmlformats-officedocument.presentationml.slide+xml"/>
  <Override PartName="/ppt/slides/slide19.xml" ContentType="application/vnd.openxmlformats-officedocument.presentationml.slide+xml"/>
  <Override PartName="/ppt/slides/slide137.xml" ContentType="application/vnd.openxmlformats-officedocument.presentationml.slide+xml"/>
  <Override PartName="/ppt/slides/slide43.xml" ContentType="application/vnd.openxmlformats-officedocument.presentationml.slide+xml"/>
  <Override PartName="/ppt/slides/slide57.xml" ContentType="application/vnd.openxmlformats-officedocument.presentationml.slide+xml"/>
  <Override PartName="/ppt/slides/slide93.xml" ContentType="application/vnd.openxmlformats-officedocument.presentationml.slide+xml"/>
  <Override PartName="/ppt/slides/slide18.xml" ContentType="application/vnd.openxmlformats-officedocument.presentationml.slide+xml"/>
  <Override PartName="/ppt/slides/slide136.xml" ContentType="application/vnd.openxmlformats-officedocument.presentationml.slide+xml"/>
  <Override PartName="/ppt/slides/slide42.xml" ContentType="application/vnd.openxmlformats-officedocument.presentationml.slide+xml"/>
  <Override PartName="/ppt/slides/slide56.xml" ContentType="application/vnd.openxmlformats-officedocument.presentationml.slide+xml"/>
  <Override PartName="/ppt/slides/slide92.xml" ContentType="application/vnd.openxmlformats-officedocument.presentationml.slide+xml"/>
  <Override PartName="/ppt/slides/slide17.xml" ContentType="application/vnd.openxmlformats-officedocument.presentationml.slide+xml"/>
  <Override PartName="/ppt/slides/slide135.xml" ContentType="application/vnd.openxmlformats-officedocument.presentationml.slide+xml"/>
  <Override PartName="/ppt/slides/slide99.xml" ContentType="application/vnd.openxmlformats-officedocument.presentationml.slide+xml"/>
  <Override PartName="/ppt/slides/slide41.xml" ContentType="application/vnd.openxmlformats-officedocument.presentationml.slide+xml"/>
  <Override PartName="/ppt/slides/slide149.xml" ContentType="application/vnd.openxmlformats-officedocument.presentationml.slide+xml"/>
  <Override PartName="/ppt/slides/slide55.xml" ContentType="application/vnd.openxmlformats-officedocument.presentationml.slide+xml"/>
  <Override PartName="/ppt/slides/slide153.xml" ContentType="application/vnd.openxmlformats-officedocument.presentationml.slide+xml"/>
  <Override PartName="/ppt/slides/slide7.xml" ContentType="application/vnd.openxmlformats-officedocument.presentationml.slide+xml"/>
  <Override PartName="/ppt/slides/slide91.xml" ContentType="application/vnd.openxmlformats-officedocument.presentationml.slide+xml"/>
  <Override PartName="/ppt/slides/slide16.xml" ContentType="application/vnd.openxmlformats-officedocument.presentationml.slide+xml"/>
  <Override PartName="/ppt/slides/slide134.xml" ContentType="application/vnd.openxmlformats-officedocument.presentationml.slide+xml"/>
  <Override PartName="/ppt/slides/slide98.xml" ContentType="application/vnd.openxmlformats-officedocument.presentationml.slide+xml"/>
  <Override PartName="/ppt/slides/slide40.xml" ContentType="application/vnd.openxmlformats-officedocument.presentationml.slide+xml"/>
  <Override PartName="/ppt/slides/slide148.xml" ContentType="application/vnd.openxmlformats-officedocument.presentationml.slide+xml"/>
  <Override PartName="/ppt/slides/slide54.xml" ContentType="application/vnd.openxmlformats-officedocument.presentationml.slide+xml"/>
  <Override PartName="/ppt/slides/slide152.xml" ContentType="application/vnd.openxmlformats-officedocument.presentationml.slide+xml"/>
  <Override PartName="/ppt/slides/slide6.xml" ContentType="application/vnd.openxmlformats-officedocument.presentationml.slide+xml"/>
  <Override PartName="/ppt/slides/slide90.xml" ContentType="application/vnd.openxmlformats-officedocument.presentationml.slide+xml"/>
  <Override PartName="/ppt/slides/_rels/slide179.xml.rels" ContentType="application/vnd.openxmlformats-package.relationships+xml"/>
  <Override PartName="/ppt/slides/_rels/slide178.xml.rels" ContentType="application/vnd.openxmlformats-package.relationships+xml"/>
  <Override PartName="/ppt/slides/_rels/slide172.xml.rels" ContentType="application/vnd.openxmlformats-package.relationships+xml"/>
  <Override PartName="/ppt/slides/_rels/slide166.xml.rels" ContentType="application/vnd.openxmlformats-package.relationships+xml"/>
  <Override PartName="/ppt/slides/_rels/slide165.xml.rels" ContentType="application/vnd.openxmlformats-package.relationships+xml"/>
  <Override PartName="/ppt/slides/_rels/slide164.xml.rels" ContentType="application/vnd.openxmlformats-package.relationships+xml"/>
  <Override PartName="/ppt/slides/_rels/slide143.xml.rels" ContentType="application/vnd.openxmlformats-package.relationships+xml"/>
  <Override PartName="/ppt/slides/_rels/slide142.xml.rels" ContentType="application/vnd.openxmlformats-package.relationships+xml"/>
  <Override PartName="/ppt/slides/_rels/slide141.xml.rels" ContentType="application/vnd.openxmlformats-package.relationships+xml"/>
  <Override PartName="/ppt/slides/_rels/slide137.xml.rels" ContentType="application/vnd.openxmlformats-package.relationships+xml"/>
  <Override PartName="/ppt/slides/_rels/slide136.xml.rels" ContentType="application/vnd.openxmlformats-package.relationships+xml"/>
  <Override PartName="/ppt/slides/_rels/slide135.xml.rels" ContentType="application/vnd.openxmlformats-package.relationships+xml"/>
  <Override PartName="/ppt/slides/_rels/slide134.xml.rels" ContentType="application/vnd.openxmlformats-package.relationships+xml"/>
  <Override PartName="/ppt/slides/_rels/slide133.xml.rels" ContentType="application/vnd.openxmlformats-package.relationships+xml"/>
  <Override PartName="/ppt/slides/_rels/slide132.xml.rels" ContentType="application/vnd.openxmlformats-package.relationships+xml"/>
  <Override PartName="/ppt/slides/_rels/slide131.xml.rels" ContentType="application/vnd.openxmlformats-package.relationships+xml"/>
  <Override PartName="/ppt/slides/_rels/slide130.xml.rels" ContentType="application/vnd.openxmlformats-package.relationships+xml"/>
  <Override PartName="/ppt/slides/_rels/slide127.xml.rels" ContentType="application/vnd.openxmlformats-package.relationships+xml"/>
  <Override PartName="/ppt/slides/_rels/slide126.xml.rels" ContentType="application/vnd.openxmlformats-package.relationships+xml"/>
  <Override PartName="/ppt/slides/_rels/slide169.xml.rels" ContentType="application/vnd.openxmlformats-package.relationships+xml"/>
  <Override PartName="/ppt/slides/_rels/slide125.xml.rels" ContentType="application/vnd.openxmlformats-package.relationships+xml"/>
  <Override PartName="/ppt/slides/_rels/slide168.xml.rels" ContentType="application/vnd.openxmlformats-package.relationships+xml"/>
  <Override PartName="/ppt/slides/_rels/slide124.xml.rels" ContentType="application/vnd.openxmlformats-package.relationships+xml"/>
  <Override PartName="/ppt/slides/_rels/slide167.xml.rels" ContentType="application/vnd.openxmlformats-package.relationships+xml"/>
  <Override PartName="/ppt/slides/_rels/slide123.xml.rels" ContentType="application/vnd.openxmlformats-package.relationships+xml"/>
  <Override PartName="/ppt/slides/_rels/slide122.xml.rels" ContentType="application/vnd.openxmlformats-package.relationships+xml"/>
  <Override PartName="/ppt/slides/_rels/slide117.xml.rels" ContentType="application/vnd.openxmlformats-package.relationships+xml"/>
  <Override PartName="/ppt/slides/_rels/slide116.xml.rels" ContentType="application/vnd.openxmlformats-package.relationships+xml"/>
  <Override PartName="/ppt/slides/_rels/slide159.xml.rels" ContentType="application/vnd.openxmlformats-package.relationships+xml"/>
  <Override PartName="/ppt/slides/_rels/slide115.xml.rels" ContentType="application/vnd.openxmlformats-package.relationships+xml"/>
  <Override PartName="/ppt/slides/_rels/slide158.xml.rels" ContentType="application/vnd.openxmlformats-package.relationships+xml"/>
  <Override PartName="/ppt/slides/_rels/slide114.xml.rels" ContentType="application/vnd.openxmlformats-package.relationships+xml"/>
  <Override PartName="/ppt/slides/_rels/slide157.xml.rels" ContentType="application/vnd.openxmlformats-package.relationships+xml"/>
  <Override PartName="/ppt/slides/_rels/slide113.xml.rels" ContentType="application/vnd.openxmlformats-package.relationships+xml"/>
  <Override PartName="/ppt/slides/_rels/slide156.xml.rels" ContentType="application/vnd.openxmlformats-package.relationships+xml"/>
  <Override PartName="/ppt/slides/_rels/slide112.xml.rels" ContentType="application/vnd.openxmlformats-package.relationships+xml"/>
  <Override PartName="/ppt/slides/_rels/slide155.xml.rels" ContentType="application/vnd.openxmlformats-package.relationships+xml"/>
  <Override PartName="/ppt/slides/_rels/slide111.xml.rels" ContentType="application/vnd.openxmlformats-package.relationships+xml"/>
  <Override PartName="/ppt/slides/_rels/slide154.xml.rels" ContentType="application/vnd.openxmlformats-package.relationships+xml"/>
  <Override PartName="/ppt/slides/_rels/slide110.xml.rels" ContentType="application/vnd.openxmlformats-package.relationships+xml"/>
  <Override PartName="/ppt/slides/_rels/slide107.xml.rels" ContentType="application/vnd.openxmlformats-package.relationships+xml"/>
  <Override PartName="/ppt/slides/_rels/slide106.xml.rels" ContentType="application/vnd.openxmlformats-package.relationships+xml"/>
  <Override PartName="/ppt/slides/_rels/slide105.xml.rels" ContentType="application/vnd.openxmlformats-package.relationships+xml"/>
  <Override PartName="/ppt/slides/_rels/slide148.xml.rels" ContentType="application/vnd.openxmlformats-package.relationships+xml"/>
  <Override PartName="/ppt/slides/_rels/slide104.xml.rels" ContentType="application/vnd.openxmlformats-package.relationships+xml"/>
  <Override PartName="/ppt/slides/_rels/slide147.xml.rels" ContentType="application/vnd.openxmlformats-package.relationships+xml"/>
  <Override PartName="/ppt/slides/_rels/slide103.xml.rels" ContentType="application/vnd.openxmlformats-package.relationships+xml"/>
  <Override PartName="/ppt/slides/_rels/slide146.xml.rels" ContentType="application/vnd.openxmlformats-package.relationships+xml"/>
  <Override PartName="/ppt/slides/_rels/slide102.xml.rels" ContentType="application/vnd.openxmlformats-package.relationships+xml"/>
  <Override PartName="/ppt/slides/_rels/slide145.xml.rels" ContentType="application/vnd.openxmlformats-package.relationships+xml"/>
  <Override PartName="/ppt/slides/_rels/slide101.xml.rels" ContentType="application/vnd.openxmlformats-package.relationships+xml"/>
  <Override PartName="/ppt/slides/_rels/slide144.xml.rels" ContentType="application/vnd.openxmlformats-package.relationships+xml"/>
  <Override PartName="/ppt/slides/_rels/slide100.xml.rels" ContentType="application/vnd.openxmlformats-package.relationships+xml"/>
  <Override PartName="/ppt/slides/_rels/slide149.xml.rels" ContentType="application/vnd.openxmlformats-package.relationships+xml"/>
  <Override PartName="/ppt/slides/_rels/slide91.xml.rels" ContentType="application/vnd.openxmlformats-package.relationships+xml"/>
  <Override PartName="/ppt/slides/_rels/slide45.xml.rels" ContentType="application/vnd.openxmlformats-package.relationships+xml"/>
  <Override PartName="/ppt/slides/_rels/slide89.xml.rels" ContentType="application/vnd.openxmlformats-package.relationships+xml"/>
  <Override PartName="/ppt/slides/_rels/slide44.xml.rels" ContentType="application/vnd.openxmlformats-package.relationships+xml"/>
  <Override PartName="/ppt/slides/_rels/slide88.xml.rels" ContentType="application/vnd.openxmlformats-package.relationships+xml"/>
  <Override PartName="/ppt/slides/_rels/slide43.xml.rels" ContentType="application/vnd.openxmlformats-package.relationships+xml"/>
  <Override PartName="/ppt/slides/_rels/slide87.xml.rels" ContentType="application/vnd.openxmlformats-package.relationships+xml"/>
  <Override PartName="/ppt/slides/_rels/slide42.xml.rels" ContentType="application/vnd.openxmlformats-package.relationships+xml"/>
  <Override PartName="/ppt/slides/_rels/slide86.xml.rels" ContentType="application/vnd.openxmlformats-package.relationships+xml"/>
  <Override PartName="/ppt/slides/_rels/slide41.xml.rels" ContentType="application/vnd.openxmlformats-package.relationships+xml"/>
  <Override PartName="/ppt/slides/_rels/slide85.xml.rels" ContentType="application/vnd.openxmlformats-package.relationships+xml"/>
  <Override PartName="/ppt/slides/_rels/slide40.xml.rels" ContentType="application/vnd.openxmlformats-package.relationships+xml"/>
  <Override PartName="/ppt/slides/_rels/slide84.xml.rels" ContentType="application/vnd.openxmlformats-package.relationships+xml"/>
  <Override PartName="/ppt/slides/_rels/slide139.xml.rels" ContentType="application/vnd.openxmlformats-package.relationships+xml"/>
  <Override PartName="/ppt/slides/_rels/slide81.xml.rels" ContentType="application/vnd.openxmlformats-package.relationships+xml"/>
  <Override PartName="/ppt/slides/_rels/slide138.xml.rels" ContentType="application/vnd.openxmlformats-package.relationships+xml"/>
  <Override PartName="/ppt/slides/_rels/slide80.xml.rels" ContentType="application/vnd.openxmlformats-package.relationships+xml"/>
  <Override PartName="/ppt/slides/_rels/slide32.xml.rels" ContentType="application/vnd.openxmlformats-package.relationships+xml"/>
  <Override PartName="/ppt/slides/_rels/slide76.xml.rels" ContentType="application/vnd.openxmlformats-package.relationships+xml"/>
  <Override PartName="/ppt/slides/_rels/slide31.xml.rels" ContentType="application/vnd.openxmlformats-package.relationships+xml"/>
  <Override PartName="/ppt/slides/_rels/slide75.xml.rels" ContentType="application/vnd.openxmlformats-package.relationships+xml"/>
  <Override PartName="/ppt/slides/_rels/slide30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129.xml.rels" ContentType="application/vnd.openxmlformats-package.relationships+xml"/>
  <Override PartName="/ppt/slides/_rels/slide71.xml.rels" ContentType="application/vnd.openxmlformats-package.relationships+xml"/>
  <Override PartName="/ppt/slides/_rels/slide128.xml.rels" ContentType="application/vnd.openxmlformats-package.relationships+xml"/>
  <Override PartName="/ppt/slides/_rels/slide70.xml.rels" ContentType="application/vnd.openxmlformats-package.relationships+xml"/>
  <Override PartName="/ppt/slides/_rels/slide52.xml.rels" ContentType="application/vnd.openxmlformats-package.relationships+xml"/>
  <Override PartName="/ppt/slides/_rels/slide3.xml.rels" ContentType="application/vnd.openxmlformats-package.relationships+xml"/>
  <Override PartName="/ppt/slides/_rels/slide96.xml.rels" ContentType="application/vnd.openxmlformats-package.relationships+xml"/>
  <Override PartName="/ppt/slides/_rels/slide20.xml.rels" ContentType="application/vnd.openxmlformats-package.relationships+xml"/>
  <Override PartName="/ppt/slides/_rels/slide64.xml.rels" ContentType="application/vnd.openxmlformats-package.relationships+xml"/>
  <Override PartName="/ppt/slides/_rels/slide2.xml.rels" ContentType="application/vnd.openxmlformats-package.relationships+xml"/>
  <Override PartName="/ppt/slides/_rels/slide95.xml.rels" ContentType="application/vnd.openxmlformats-package.relationships+xml"/>
  <Override PartName="/ppt/slides/_rels/slide63.xml.rels" ContentType="application/vnd.openxmlformats-package.relationships+xml"/>
  <Override PartName="/ppt/slides/_rels/slide1.xml.rels" ContentType="application/vnd.openxmlformats-package.relationships+xml"/>
  <Override PartName="/ppt/slides/_rels/slide94.xml.rels" ContentType="application/vnd.openxmlformats-package.relationships+xml"/>
  <Override PartName="/ppt/slides/_rels/slide62.xml.rels" ContentType="application/vnd.openxmlformats-package.relationships+xml"/>
  <Override PartName="/ppt/slides/_rels/slide93.xml.rels" ContentType="application/vnd.openxmlformats-package.relationships+xml"/>
  <Override PartName="/ppt/slides/_rels/slide119.xml.rels" ContentType="application/vnd.openxmlformats-package.relationships+xml"/>
  <Override PartName="/ppt/slides/_rels/slide61.xml.rels" ContentType="application/vnd.openxmlformats-package.relationships+xml"/>
  <Override PartName="/ppt/slides/_rels/slide92.xml.rels" ContentType="application/vnd.openxmlformats-package.relationships+xml"/>
  <Override PartName="/ppt/slides/_rels/slide118.xml.rels" ContentType="application/vnd.openxmlformats-package.relationships+xml"/>
  <Override PartName="/ppt/slides/_rels/slide60.xml.rels" ContentType="application/vnd.openxmlformats-package.relationships+xml"/>
  <Override PartName="/ppt/slides/_rels/slide173.xml.rels" ContentType="application/vnd.openxmlformats-package.relationships+xml"/>
  <Override PartName="/ppt/slides/_rels/slide15.xml.rels" ContentType="application/vnd.openxmlformats-package.relationships+xml"/>
  <Override PartName="/ppt/slides/_rels/slide59.xml.rels" ContentType="application/vnd.openxmlformats-package.relationships+xml"/>
  <Override PartName="/ppt/slides/_rels/slide83.xml.rels" ContentType="application/vnd.openxmlformats-package.relationships+xml"/>
  <Override PartName="/ppt/slides/_rels/slide109.xml.rels" ContentType="application/vnd.openxmlformats-package.relationships+xml"/>
  <Override PartName="/ppt/slides/_rels/slide51.xml.rels" ContentType="application/vnd.openxmlformats-package.relationships+xml"/>
  <Override PartName="/ppt/slides/_rels/slide82.xml.rels" ContentType="application/vnd.openxmlformats-package.relationships+xml"/>
  <Override PartName="/ppt/slides/_rels/slide108.xml.rels" ContentType="application/vnd.openxmlformats-package.relationships+xml"/>
  <Override PartName="/ppt/slides/_rels/slide50.xml.rels" ContentType="application/vnd.openxmlformats-package.relationships+xml"/>
  <Override PartName="/ppt/slides/_rels/slide170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53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34.xml.rels" ContentType="application/vnd.openxmlformats-package.relationships+xml"/>
  <Override PartName="/ppt/slides/_rels/slide65.xml.rels" ContentType="application/vnd.openxmlformats-package.relationships+xml"/>
  <Override PartName="/ppt/slides/_rels/slide33.xml.rels" ContentType="application/vnd.openxmlformats-package.relationships+xml"/>
  <Override PartName="/ppt/slides/_rels/slide28.xml.rels" ContentType="application/vnd.openxmlformats-package.relationships+xml"/>
  <Override PartName="/ppt/slides/_rels/slide163.xml.rels" ContentType="application/vnd.openxmlformats-package.relationships+xml"/>
  <Override PartName="/ppt/slides/_rels/slide49.xml.rels" ContentType="application/vnd.openxmlformats-package.relationships+xml"/>
  <Override PartName="/ppt/slides/_rels/slide56.xml.rels" ContentType="application/vnd.openxmlformats-package.relationships+xml"/>
  <Override PartName="/ppt/slides/_rels/slide182.xml.rels" ContentType="application/vnd.openxmlformats-package.relationships+xml"/>
  <Override PartName="/ppt/slides/_rels/slide24.xml.rels" ContentType="application/vnd.openxmlformats-package.relationships+xml"/>
  <Override PartName="/ppt/slides/_rels/slide162.xml.rels" ContentType="application/vnd.openxmlformats-package.relationships+xml"/>
  <Override PartName="/ppt/slides/_rels/slide48.xml.rels" ContentType="application/vnd.openxmlformats-package.relationships+xml"/>
  <Override PartName="/ppt/slides/_rels/slide152.xml.rels" ContentType="application/vnd.openxmlformats-package.relationships+xml"/>
  <Override PartName="/ppt/slides/_rels/slide38.xml.rels" ContentType="application/vnd.openxmlformats-package.relationships+xml"/>
  <Override PartName="/ppt/slides/_rels/slide6.xml.rels" ContentType="application/vnd.openxmlformats-package.relationships+xml"/>
  <Override PartName="/ppt/slides/_rels/slide99.xml.rels" ContentType="application/vnd.openxmlformats-package.relationships+xml"/>
  <Override PartName="/ppt/slides/_rels/slide55.xml.rels" ContentType="application/vnd.openxmlformats-package.relationships+xml"/>
  <Override PartName="/ppt/slides/_rels/slide181.xml.rels" ContentType="application/vnd.openxmlformats-package.relationships+xml"/>
  <Override PartName="/ppt/slides/_rels/slide23.xml.rels" ContentType="application/vnd.openxmlformats-package.relationships+xml"/>
  <Override PartName="/ppt/slides/_rels/slide79.xml.rels" ContentType="application/vnd.openxmlformats-package.relationships+xml"/>
  <Override PartName="/ppt/slides/_rels/slide161.xml.rels" ContentType="application/vnd.openxmlformats-package.relationships+xml"/>
  <Override PartName="/ppt/slides/_rels/slide47.xml.rels" ContentType="application/vnd.openxmlformats-package.relationships+xml"/>
  <Override PartName="/ppt/slides/_rels/slide69.xml.rels" ContentType="application/vnd.openxmlformats-package.relationships+xml"/>
  <Override PartName="/ppt/slides/_rels/slide151.xml.rels" ContentType="application/vnd.openxmlformats-package.relationships+xml"/>
  <Override PartName="/ppt/slides/_rels/slide37.xml.rels" ContentType="application/vnd.openxmlformats-package.relationships+xml"/>
  <Override PartName="/ppt/slides/_rels/slide5.xml.rels" ContentType="application/vnd.openxmlformats-package.relationships+xml"/>
  <Override PartName="/ppt/slides/_rels/slide98.xml.rels" ContentType="application/vnd.openxmlformats-package.relationships+xml"/>
  <Override PartName="/ppt/slides/_rels/slide54.xml.rels" ContentType="application/vnd.openxmlformats-package.relationships+xml"/>
  <Override PartName="/ppt/slides/_rels/slide180.xml.rels" ContentType="application/vnd.openxmlformats-package.relationships+xml"/>
  <Override PartName="/ppt/slides/_rels/slide22.xml.rels" ContentType="application/vnd.openxmlformats-package.relationships+xml"/>
  <Override PartName="/ppt/slides/_rels/slide175.xml.rels" ContentType="application/vnd.openxmlformats-package.relationships+xml"/>
  <Override PartName="/ppt/slides/_rels/slide17.xml.rels" ContentType="application/vnd.openxmlformats-package.relationships+xml"/>
  <Override PartName="/ppt/slides/_rels/slide174.xml.rels" ContentType="application/vnd.openxmlformats-package.relationships+xml"/>
  <Override PartName="/ppt/slides/_rels/slide16.xml.rels" ContentType="application/vnd.openxmlformats-package.relationships+xml"/>
  <Override PartName="/ppt/slides/_rels/slide29.xml.rels" ContentType="application/vnd.openxmlformats-package.relationships+xml"/>
  <Override PartName="/ppt/slides/_rels/slide58.xml.rels" ContentType="application/vnd.openxmlformats-package.relationships+xml"/>
  <Override PartName="/ppt/slides/_rels/slide14.xml.rels" ContentType="application/vnd.openxmlformats-package.relationships+xml"/>
  <Override PartName="/ppt/slides/_rels/slide77.xml.rels" ContentType="application/vnd.openxmlformats-package.relationships+xml"/>
  <Override PartName="/ppt/slides/_rels/slide171.xml.rels" ContentType="application/vnd.openxmlformats-package.relationships+xml"/>
  <Override PartName="/ppt/slides/_rels/slide13.xml.rels" ContentType="application/vnd.openxmlformats-package.relationships+xml"/>
  <Override PartName="/ppt/slides/_rels/slide121.xml.rels" ContentType="application/vnd.openxmlformats-package.relationships+xml"/>
  <Override PartName="/ppt/slides/_rels/slide9.xml.rels" ContentType="application/vnd.openxmlformats-package.relationships+xml"/>
  <Override PartName="/ppt/slides/_rels/slide140.xml.rels" ContentType="application/vnd.openxmlformats-package.relationships+xml"/>
  <Override PartName="/ppt/slides/_rels/slide26.xml.rels" ContentType="application/vnd.openxmlformats-package.relationships+xml"/>
  <Override PartName="/ppt/slides/_rels/slide68.xml.rels" ContentType="application/vnd.openxmlformats-package.relationships+xml"/>
  <Override PartName="/ppt/slides/_rels/slide160.xml.rels" ContentType="application/vnd.openxmlformats-package.relationships+xml"/>
  <Override PartName="/ppt/slides/_rels/slide4.xml.rels" ContentType="application/vnd.openxmlformats-package.relationships+xml"/>
  <Override PartName="/ppt/slides/_rels/slide150.xml.rels" ContentType="application/vnd.openxmlformats-package.relationships+xml"/>
  <Override PartName="/ppt/slides/_rels/slide36.xml.rels" ContentType="application/vnd.openxmlformats-package.relationships+xml"/>
  <Override PartName="/ppt/slides/_rels/slide120.xml.rels" ContentType="application/vnd.openxmlformats-package.relationships+xml"/>
  <Override PartName="/ppt/slides/_rels/slide8.xml.rels" ContentType="application/vnd.openxmlformats-package.relationships+xml"/>
  <Override PartName="/ppt/slides/_rels/slide57.xml.rels" ContentType="application/vnd.openxmlformats-package.relationships+xml"/>
  <Override PartName="/ppt/slides/_rels/slide183.xml.rels" ContentType="application/vnd.openxmlformats-package.relationships+xml"/>
  <Override PartName="/ppt/slides/_rels/slide25.xml.rels" ContentType="application/vnd.openxmlformats-package.relationships+xml"/>
  <Override PartName="/ppt/slides/_rels/slide67.xml.rels" ContentType="application/vnd.openxmlformats-package.relationships+xml"/>
  <Override PartName="/ppt/slides/_rels/slide35.xml.rels" ContentType="application/vnd.openxmlformats-package.relationships+xml"/>
  <Override PartName="/ppt/slides/_rels/slide78.xml.rels" ContentType="application/vnd.openxmlformats-package.relationships+xml"/>
  <Override PartName="/ppt/slides/_rels/slide46.xml.rels" ContentType="application/vnd.openxmlformats-package.relationships+xml"/>
  <Override PartName="/ppt/slides/_rels/slide97.xml.rels" ContentType="application/vnd.openxmlformats-package.relationships+xml"/>
  <Override PartName="/ppt/slides/_rels/slide53.xml.rels" ContentType="application/vnd.openxmlformats-package.relationships+xml"/>
  <Override PartName="/ppt/slides/_rels/slide21.xml.rels" ContentType="application/vnd.openxmlformats-package.relationships+xml"/>
  <Override PartName="/ppt/slides/_rels/slide90.xml.rels" ContentType="application/vnd.openxmlformats-package.relationships+xml"/>
  <Override PartName="/ppt/slides/_rels/slide177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176.xml.rels" ContentType="application/vnd.openxmlformats-package.relationships+xml"/>
  <Override PartName="/ppt/slides/_rels/slide18.xml.rels" ContentType="application/vnd.openxmlformats-package.relationships+xml"/>
  <Override PartName="/ppt/slides/slide109.xml" ContentType="application/vnd.openxmlformats-officedocument.presentationml.slide+xml"/>
  <Override PartName="/ppt/slides/slide15.xml" ContentType="application/vnd.openxmlformats-officedocument.presentationml.slide+xml"/>
  <Override PartName="/ppt/slides/slide108.xml" ContentType="application/vnd.openxmlformats-officedocument.presentationml.slide+xml"/>
  <Override PartName="/ppt/slides/slide14.xml" ContentType="application/vnd.openxmlformats-officedocument.presentationml.slide+xml"/>
  <Override PartName="/ppt/slides/slide107.xml" ContentType="application/vnd.openxmlformats-officedocument.presentationml.slide+xml"/>
  <Override PartName="/ppt/slides/slide13.xml" ContentType="application/vnd.openxmlformats-officedocument.presentationml.slide+xml"/>
  <Override PartName="/ppt/slides/slide106.xml" ContentType="application/vnd.openxmlformats-officedocument.presentationml.slide+xml"/>
  <Override PartName="/ppt/slides/slide12.xml" ContentType="application/vnd.openxmlformats-officedocument.presentationml.slide+xml"/>
  <Override PartName="/ppt/slides/slide105.xml" ContentType="application/vnd.openxmlformats-officedocument.presentationml.slide+xml"/>
  <Override PartName="/ppt/slides/slide69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media/image115.png" ContentType="image/png"/>
  <Override PartName="/ppt/media/image112.png" ContentType="image/png"/>
  <Override PartName="/ppt/media/image110.png" ContentType="image/png"/>
  <Override PartName="/ppt/media/image105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100.png" ContentType="image/png"/>
  <Override PartName="/ppt/media/image98.png" ContentType="image/png"/>
  <Override PartName="/ppt/media/image94.png" ContentType="image/png"/>
  <Override PartName="/ppt/media/image31.png" ContentType="image/png"/>
  <Override PartName="/ppt/media/image89.png" ContentType="image/png"/>
  <Override PartName="/ppt/media/image88.png" ContentType="image/png"/>
  <Override PartName="/ppt/media/image97.png" ContentType="image/png"/>
  <Override PartName="/ppt/media/image87.jpeg" ContentType="image/jpeg"/>
  <Override PartName="/ppt/media/image85.jpeg" ContentType="image/jpeg"/>
  <Override PartName="/ppt/media/image84.png" ContentType="image/png"/>
  <Override PartName="/ppt/media/image83.png" ContentType="image/png"/>
  <Override PartName="/ppt/media/image81.png" ContentType="image/png"/>
  <Override PartName="/ppt/media/image80.png" ContentType="image/png"/>
  <Override PartName="/ppt/media/image20.png" ContentType="image/png"/>
  <Override PartName="/ppt/media/image78.png" ContentType="image/png"/>
  <Override PartName="/ppt/media/image114.png" ContentType="image/png"/>
  <Override PartName="/ppt/media/image113.jpeg" ContentType="image/jpeg"/>
  <Override PartName="/ppt/media/image64.jpeg" ContentType="image/jpeg"/>
  <Override PartName="/ppt/media/image77.jpeg" ContentType="image/jpeg"/>
  <Override PartName="/ppt/media/image104.png" ContentType="image/png"/>
  <Override PartName="/ppt/media/image76.jpeg" ContentType="image/jpeg"/>
  <Override PartName="/ppt/media/image75.png" ContentType="image/png"/>
  <Override PartName="/ppt/media/image86.png" ContentType="image/png"/>
  <Override PartName="/ppt/media/image74.jpeg" ContentType="image/jpeg"/>
  <Override PartName="/ppt/media/image73.jpeg" ContentType="image/jpeg"/>
  <Override PartName="/ppt/media/image71.png" ContentType="image/png"/>
  <Override PartName="/ppt/media/image70.png" ContentType="image/png"/>
  <Override PartName="/ppt/media/image117.jpeg" ContentType="image/jpeg"/>
  <Override PartName="/ppt/media/image68.jpeg" ContentType="image/jpeg"/>
  <Override PartName="/ppt/media/image67.jpeg" ContentType="image/jpeg"/>
  <Override PartName="/ppt/media/image82.png" ContentType="image/png"/>
  <Override PartName="/ppt/media/image65.jpeg" ContentType="image/jpeg"/>
  <Override PartName="/ppt/media/image118.png" ContentType="image/png"/>
  <Override PartName="/ppt/media/image62.png" ContentType="image/png"/>
  <Override PartName="/ppt/media/image61.png" ContentType="image/png"/>
  <Override PartName="/ppt/media/image116.png" ContentType="image/png"/>
  <Override PartName="/ppt/media/image60.png" ContentType="image/png"/>
  <Override PartName="/ppt/media/image95.png" ContentType="image/png"/>
  <Override PartName="/ppt/media/image4.png" ContentType="image/png"/>
  <Override PartName="/ppt/media/image72.jpeg" ContentType="image/jpeg"/>
  <Override PartName="/ppt/media/image46.jpeg" ContentType="image/jpeg"/>
  <Override PartName="/ppt/media/image59.jpeg" ContentType="image/jpeg"/>
  <Override PartName="/ppt/media/image49.png" ContentType="image/png"/>
  <Override PartName="/ppt/media/image32.jpeg" ContentType="image/jpeg"/>
  <Override PartName="/ppt/media/image45.jpeg" ContentType="image/jpeg"/>
  <Override PartName="/ppt/media/image58.jpeg" ContentType="image/jpeg"/>
  <Override PartName="/ppt/media/image63.png" ContentType="image/png"/>
  <Override PartName="/ppt/media/image1.png" ContentType="image/png"/>
  <Override PartName="/ppt/media/image107.png" ContentType="image/png"/>
  <Override PartName="/ppt/media/image51.png" ContentType="image/png"/>
  <Override PartName="/ppt/media/image44.png" ContentType="image/png"/>
  <Override PartName="/ppt/media/image29.jpeg" ContentType="image/jpeg"/>
  <Override PartName="/ppt/media/image16.jpeg" ContentType="image/jpeg"/>
  <Override PartName="/ppt/media/image43.png" ContentType="image/png"/>
  <Override PartName="/ppt/media/image42.jpeg" ContentType="image/jpeg"/>
  <Override PartName="/ppt/media/image25.png" ContentType="image/png"/>
  <Override PartName="/ppt/media/image26.jpeg" ContentType="image/jpeg"/>
  <Override PartName="/ppt/media/image39.jpeg" ContentType="image/jpeg"/>
  <Override PartName="/ppt/media/image38.png" ContentType="image/png"/>
  <Override PartName="/ppt/media/image36.png" ContentType="image/png"/>
  <Override PartName="/ppt/media/image35.png" ContentType="image/png"/>
  <Override PartName="/ppt/media/image8.png" ContentType="image/png"/>
  <Override PartName="/ppt/media/image12.png" ContentType="image/png"/>
  <Override PartName="/ppt/media/image93.png" ContentType="image/png"/>
  <Override PartName="/ppt/media/image7.png" ContentType="image/png"/>
  <Override PartName="/ppt/media/image34.jpeg" ContentType="image/jpeg"/>
  <Override PartName="/ppt/media/image33.png" ContentType="image/png"/>
  <Override PartName="/ppt/media/image66.jpeg" ContentType="image/jpeg"/>
  <Override PartName="/ppt/media/image79.jpeg" ContentType="image/jpeg"/>
  <Override PartName="/ppt/media/image2.png" ContentType="image/png"/>
  <Override PartName="/ppt/media/image108.png" ContentType="image/png"/>
  <Override PartName="/ppt/media/image52.png" ContentType="image/png"/>
  <Override PartName="/ppt/media/image41.jpeg" ContentType="image/jpeg"/>
  <Override PartName="/ppt/media/image3.png" ContentType="image/png"/>
  <Override PartName="/ppt/media/image109.png" ContentType="image/png"/>
  <Override PartName="/ppt/media/image53.png" ContentType="image/png"/>
  <Override PartName="/ppt/media/image30.jpeg" ContentType="image/jpeg"/>
  <Override PartName="/ppt/media/image111.jpeg" ContentType="image/jpeg"/>
  <Override PartName="/ppt/media/image96.png" ContentType="image/png"/>
  <Override PartName="/ppt/media/image40.jpeg" ContentType="image/jpeg"/>
  <Override PartName="/ppt/media/image27.jpeg" ContentType="image/jpeg"/>
  <Override PartName="/ppt/media/image23.png" ContentType="image/png"/>
  <Override PartName="/ppt/media/image22.png" ContentType="image/png"/>
  <Override PartName="/ppt/media/image48.png" ContentType="image/png"/>
  <Override PartName="/ppt/media/image99.png" ContentType="image/png"/>
  <Override PartName="/ppt/media/image37.jpeg" ContentType="image/jpeg"/>
  <Override PartName="/ppt/media/image91.jpeg" ContentType="image/jpeg"/>
  <Override PartName="/ppt/media/image21.png" ContentType="image/png"/>
  <Override PartName="/ppt/media/image19.jpeg" ContentType="image/jpeg"/>
  <Override PartName="/ppt/media/image56.png" ContentType="image/png"/>
  <Override PartName="/ppt/media/image10.png" ContentType="image/png"/>
  <Override PartName="/ppt/media/image6.png" ContentType="image/png"/>
  <Override PartName="/ppt/media/image18.jpeg" ContentType="image/jpeg"/>
  <Override PartName="/ppt/media/image14.png" ContentType="image/png"/>
  <Override PartName="/ppt/media/image9.png" ContentType="image/png"/>
  <Override PartName="/ppt/media/image13.png" ContentType="image/png"/>
  <Override PartName="/ppt/media/image106.png" ContentType="image/png"/>
  <Override PartName="/ppt/media/image50.png" ContentType="image/png"/>
  <Override PartName="/ppt/media/image11.jpeg" ContentType="image/jpeg"/>
  <Override PartName="/ppt/media/image24.jpeg" ContentType="image/jpeg"/>
  <Override PartName="/ppt/media/image57.png" ContentType="image/png"/>
  <Override PartName="/ppt/media/image28.png" ContentType="image/png"/>
  <Override PartName="/ppt/media/image55.png" ContentType="image/png"/>
  <Override PartName="/ppt/media/image5.png" ContentType="image/png"/>
  <Override PartName="/ppt/media/image54.png" ContentType="image/png"/>
  <Override PartName="/ppt/media/image92.png" ContentType="image/png"/>
  <Override PartName="/ppt/media/image17.png" ContentType="image/png"/>
  <Override PartName="/ppt/media/image69.jpeg" ContentType="image/jpeg"/>
  <Override PartName="/ppt/media/image47.png" ContentType="image/png"/>
  <Override PartName="/ppt/media/image90.png" ContentType="image/png"/>
  <Override PartName="/ppt/media/image15.png" ContentType="image/png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Relationship Id="rId142" Type="http://schemas.openxmlformats.org/officeDocument/2006/relationships/slide" Target="slides/slide139.xml"/><Relationship Id="rId143" Type="http://schemas.openxmlformats.org/officeDocument/2006/relationships/slide" Target="slides/slide140.xml"/><Relationship Id="rId144" Type="http://schemas.openxmlformats.org/officeDocument/2006/relationships/slide" Target="slides/slide141.xml"/><Relationship Id="rId145" Type="http://schemas.openxmlformats.org/officeDocument/2006/relationships/slide" Target="slides/slide142.xml"/><Relationship Id="rId146" Type="http://schemas.openxmlformats.org/officeDocument/2006/relationships/slide" Target="slides/slide143.xml"/><Relationship Id="rId147" Type="http://schemas.openxmlformats.org/officeDocument/2006/relationships/slide" Target="slides/slide144.xml"/><Relationship Id="rId148" Type="http://schemas.openxmlformats.org/officeDocument/2006/relationships/slide" Target="slides/slide145.xml"/><Relationship Id="rId149" Type="http://schemas.openxmlformats.org/officeDocument/2006/relationships/slide" Target="slides/slide146.xml"/><Relationship Id="rId150" Type="http://schemas.openxmlformats.org/officeDocument/2006/relationships/slide" Target="slides/slide147.xml"/><Relationship Id="rId151" Type="http://schemas.openxmlformats.org/officeDocument/2006/relationships/slide" Target="slides/slide148.xml"/><Relationship Id="rId152" Type="http://schemas.openxmlformats.org/officeDocument/2006/relationships/slide" Target="slides/slide149.xml"/><Relationship Id="rId153" Type="http://schemas.openxmlformats.org/officeDocument/2006/relationships/slide" Target="slides/slide150.xml"/><Relationship Id="rId154" Type="http://schemas.openxmlformats.org/officeDocument/2006/relationships/slide" Target="slides/slide151.xml"/><Relationship Id="rId155" Type="http://schemas.openxmlformats.org/officeDocument/2006/relationships/slide" Target="slides/slide152.xml"/><Relationship Id="rId156" Type="http://schemas.openxmlformats.org/officeDocument/2006/relationships/slide" Target="slides/slide153.xml"/><Relationship Id="rId157" Type="http://schemas.openxmlformats.org/officeDocument/2006/relationships/slide" Target="slides/slide154.xml"/><Relationship Id="rId158" Type="http://schemas.openxmlformats.org/officeDocument/2006/relationships/slide" Target="slides/slide155.xml"/><Relationship Id="rId159" Type="http://schemas.openxmlformats.org/officeDocument/2006/relationships/slide" Target="slides/slide156.xml"/><Relationship Id="rId160" Type="http://schemas.openxmlformats.org/officeDocument/2006/relationships/slide" Target="slides/slide157.xml"/><Relationship Id="rId161" Type="http://schemas.openxmlformats.org/officeDocument/2006/relationships/slide" Target="slides/slide158.xml"/><Relationship Id="rId162" Type="http://schemas.openxmlformats.org/officeDocument/2006/relationships/slide" Target="slides/slide159.xml"/><Relationship Id="rId163" Type="http://schemas.openxmlformats.org/officeDocument/2006/relationships/slide" Target="slides/slide160.xml"/><Relationship Id="rId164" Type="http://schemas.openxmlformats.org/officeDocument/2006/relationships/slide" Target="slides/slide161.xml"/><Relationship Id="rId165" Type="http://schemas.openxmlformats.org/officeDocument/2006/relationships/slide" Target="slides/slide162.xml"/><Relationship Id="rId166" Type="http://schemas.openxmlformats.org/officeDocument/2006/relationships/slide" Target="slides/slide163.xml"/><Relationship Id="rId167" Type="http://schemas.openxmlformats.org/officeDocument/2006/relationships/slide" Target="slides/slide164.xml"/><Relationship Id="rId168" Type="http://schemas.openxmlformats.org/officeDocument/2006/relationships/slide" Target="slides/slide165.xml"/><Relationship Id="rId169" Type="http://schemas.openxmlformats.org/officeDocument/2006/relationships/slide" Target="slides/slide166.xml"/><Relationship Id="rId170" Type="http://schemas.openxmlformats.org/officeDocument/2006/relationships/slide" Target="slides/slide167.xml"/><Relationship Id="rId171" Type="http://schemas.openxmlformats.org/officeDocument/2006/relationships/slide" Target="slides/slide168.xml"/><Relationship Id="rId172" Type="http://schemas.openxmlformats.org/officeDocument/2006/relationships/slide" Target="slides/slide169.xml"/><Relationship Id="rId173" Type="http://schemas.openxmlformats.org/officeDocument/2006/relationships/slide" Target="slides/slide170.xml"/><Relationship Id="rId174" Type="http://schemas.openxmlformats.org/officeDocument/2006/relationships/slide" Target="slides/slide171.xml"/><Relationship Id="rId175" Type="http://schemas.openxmlformats.org/officeDocument/2006/relationships/slide" Target="slides/slide172.xml"/><Relationship Id="rId176" Type="http://schemas.openxmlformats.org/officeDocument/2006/relationships/slide" Target="slides/slide173.xml"/><Relationship Id="rId177" Type="http://schemas.openxmlformats.org/officeDocument/2006/relationships/slide" Target="slides/slide174.xml"/><Relationship Id="rId178" Type="http://schemas.openxmlformats.org/officeDocument/2006/relationships/slide" Target="slides/slide175.xml"/><Relationship Id="rId179" Type="http://schemas.openxmlformats.org/officeDocument/2006/relationships/slide" Target="slides/slide176.xml"/><Relationship Id="rId180" Type="http://schemas.openxmlformats.org/officeDocument/2006/relationships/slide" Target="slides/slide177.xml"/><Relationship Id="rId181" Type="http://schemas.openxmlformats.org/officeDocument/2006/relationships/slide" Target="slides/slide178.xml"/><Relationship Id="rId182" Type="http://schemas.openxmlformats.org/officeDocument/2006/relationships/slide" Target="slides/slide179.xml"/><Relationship Id="rId183" Type="http://schemas.openxmlformats.org/officeDocument/2006/relationships/slide" Target="slides/slide180.xml"/><Relationship Id="rId184" Type="http://schemas.openxmlformats.org/officeDocument/2006/relationships/slide" Target="slides/slide181.xml"/><Relationship Id="rId185" Type="http://schemas.openxmlformats.org/officeDocument/2006/relationships/slide" Target="slides/slide182.xml"/><Relationship Id="rId186" Type="http://schemas.openxmlformats.org/officeDocument/2006/relationships/slide" Target="slides/slide18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1840" cy="6855840"/>
          </a:xfrm>
          <a:prstGeom prst="rect">
            <a:avLst/>
          </a:prstGeom>
          <a:gradFill>
            <a:gsLst>
              <a:gs pos="0">
                <a:srgbClr val="504652"/>
              </a:gs>
              <a:gs pos="100000">
                <a:srgbClr val="242852"/>
              </a:gs>
            </a:gsLst>
            <a:lin ang="5400000"/>
          </a:gradFill>
          <a:ln w="19080">
            <a:noFill/>
          </a:ln>
        </p:spPr>
      </p:sp>
      <p:sp>
        <p:nvSpPr>
          <p:cNvPr id="1" name="CustomShape 2"/>
          <p:cNvSpPr/>
          <p:nvPr/>
        </p:nvSpPr>
        <p:spPr>
          <a:xfrm rot="19724400">
            <a:off x="1371600" y="1038600"/>
            <a:ext cx="7238520" cy="5704920"/>
          </a:xfrm>
          <a:prstGeom prst="ellipse">
            <a:avLst/>
          </a:prstGeom>
          <a:gradFill>
            <a:gsLst>
              <a:gs pos="0">
                <a:srgbClr val="c4bcc6"/>
              </a:gs>
              <a:gs pos="100000">
                <a:srgbClr val="242852"/>
              </a:gs>
            </a:gsLst>
            <a:path path="circle"/>
          </a:gradFill>
          <a:ln w="19080">
            <a:noFill/>
          </a:ln>
        </p:spPr>
      </p:sp>
      <p:sp>
        <p:nvSpPr>
          <p:cNvPr id="2" name="CustomShape 3"/>
          <p:cNvSpPr/>
          <p:nvPr/>
        </p:nvSpPr>
        <p:spPr>
          <a:xfrm rot="17656800">
            <a:off x="-273600" y="1166040"/>
            <a:ext cx="5536440" cy="4478400"/>
          </a:xfrm>
          <a:prstGeom prst="ellipse">
            <a:avLst/>
          </a:prstGeom>
          <a:gradFill>
            <a:gsLst>
              <a:gs pos="0">
                <a:srgbClr val="c4bcc6"/>
              </a:gs>
              <a:gs pos="100000">
                <a:srgbClr val="242852"/>
              </a:gs>
            </a:gsLst>
            <a:path path="circle"/>
          </a:gradFill>
          <a:ln w="19080">
            <a:noFill/>
          </a:ln>
        </p:spPr>
      </p:sp>
      <p:sp>
        <p:nvSpPr>
          <p:cNvPr id="3" name="CustomShape 4"/>
          <p:cNvSpPr/>
          <p:nvPr/>
        </p:nvSpPr>
        <p:spPr>
          <a:xfrm rot="19724400">
            <a:off x="3276360" y="117000"/>
            <a:ext cx="6477120" cy="4752720"/>
          </a:xfrm>
          <a:prstGeom prst="ellipse">
            <a:avLst/>
          </a:prstGeom>
          <a:gradFill>
            <a:gsLst>
              <a:gs pos="0">
                <a:srgbClr val="c4bcc6"/>
              </a:gs>
              <a:gs pos="100000">
                <a:srgbClr val="242852"/>
              </a:gs>
            </a:gsLst>
            <a:path path="circle"/>
          </a:gradFill>
          <a:ln w="19080">
            <a:noFill/>
          </a:ln>
        </p:spPr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9141840" cy="6855840"/>
          </a:xfrm>
          <a:prstGeom prst="rect">
            <a:avLst/>
          </a:prstGeom>
          <a:gradFill>
            <a:gsLst>
              <a:gs pos="0">
                <a:srgbClr val="504652"/>
              </a:gs>
              <a:gs pos="100000">
                <a:srgbClr val="242852"/>
              </a:gs>
            </a:gsLst>
            <a:lin ang="5400000"/>
          </a:gradFill>
          <a:ln w="19080">
            <a:noFill/>
          </a:ln>
        </p:spPr>
      </p:sp>
      <p:sp>
        <p:nvSpPr>
          <p:cNvPr id="41" name="CustomShape 2"/>
          <p:cNvSpPr/>
          <p:nvPr/>
        </p:nvSpPr>
        <p:spPr>
          <a:xfrm rot="19724400">
            <a:off x="1371600" y="1038600"/>
            <a:ext cx="7238520" cy="5704920"/>
          </a:xfrm>
          <a:prstGeom prst="ellipse">
            <a:avLst/>
          </a:prstGeom>
          <a:gradFill>
            <a:gsLst>
              <a:gs pos="0">
                <a:srgbClr val="c4bcc6"/>
              </a:gs>
              <a:gs pos="100000">
                <a:srgbClr val="242852"/>
              </a:gs>
            </a:gsLst>
            <a:path path="circle"/>
          </a:gradFill>
          <a:ln w="19080">
            <a:noFill/>
          </a:ln>
        </p:spPr>
      </p:sp>
      <p:sp>
        <p:nvSpPr>
          <p:cNvPr id="42" name="CustomShape 3"/>
          <p:cNvSpPr/>
          <p:nvPr/>
        </p:nvSpPr>
        <p:spPr>
          <a:xfrm rot="17656800">
            <a:off x="-273600" y="1166040"/>
            <a:ext cx="5536440" cy="4478400"/>
          </a:xfrm>
          <a:prstGeom prst="ellipse">
            <a:avLst/>
          </a:prstGeom>
          <a:gradFill>
            <a:gsLst>
              <a:gs pos="0">
                <a:srgbClr val="c4bcc6"/>
              </a:gs>
              <a:gs pos="100000">
                <a:srgbClr val="242852"/>
              </a:gs>
            </a:gsLst>
            <a:path path="circle"/>
          </a:gradFill>
          <a:ln w="19080">
            <a:noFill/>
          </a:ln>
        </p:spPr>
      </p:sp>
      <p:sp>
        <p:nvSpPr>
          <p:cNvPr id="43" name="CustomShape 4"/>
          <p:cNvSpPr/>
          <p:nvPr/>
        </p:nvSpPr>
        <p:spPr>
          <a:xfrm rot="19724400">
            <a:off x="3276360" y="117000"/>
            <a:ext cx="6477120" cy="4752720"/>
          </a:xfrm>
          <a:prstGeom prst="ellipse">
            <a:avLst/>
          </a:prstGeom>
          <a:gradFill>
            <a:gsLst>
              <a:gs pos="0">
                <a:srgbClr val="c4bcc6"/>
              </a:gs>
              <a:gs pos="100000">
                <a:srgbClr val="242852"/>
              </a:gs>
            </a:gsLst>
            <a:path path="circle"/>
          </a:gradFill>
          <a:ln w="19080">
            <a:noFill/>
          </a:ln>
        </p:spPr>
      </p:sp>
      <p:sp>
        <p:nvSpPr>
          <p:cNvPr id="44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56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slideLayout" Target="../slideLayouts/slideLayout1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image" Target="../media/image113.jpeg"/><Relationship Id="rId2" Type="http://schemas.openxmlformats.org/officeDocument/2006/relationships/slideLayout" Target="../slideLayouts/slideLayout1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7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.xml"/>
</Relationships>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180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.xml"/>
</Relationships>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2.xml.rels><?xml version="1.0" encoding="UTF-8"?>
<Relationships xmlns="http://schemas.openxmlformats.org/package/2006/relationships"><Relationship Id="rId1" Type="http://schemas.openxmlformats.org/officeDocument/2006/relationships/image" Target="../media/image117.jpeg"/><Relationship Id="rId2" Type="http://schemas.openxmlformats.org/officeDocument/2006/relationships/slideLayout" Target="../slideLayouts/slideLayout1.xml"/>
</Relationships>
</file>

<file path=ppt/slides/_rels/slide183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0880" y="152280"/>
            <a:ext cx="8456040" cy="649044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154440" y="196200"/>
            <a:ext cx="8738280" cy="819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4800">
                <a:solidFill>
                  <a:srgbClr val="ffffff"/>
                </a:solidFill>
                <a:latin typeface="Arial Black"/>
              </a:rPr>
              <a:t>VICTORIA FLYING CLUB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696600" y="5984640"/>
            <a:ext cx="7693920" cy="1306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4000">
                <a:solidFill>
                  <a:srgbClr val="ffffff"/>
                </a:solidFill>
                <a:latin typeface="Arial Black"/>
              </a:rPr>
              <a:t>AIRFRAMES AND ENGINES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280160"/>
            <a:ext cx="7314120" cy="455256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5852160" y="1556280"/>
            <a:ext cx="173664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DURALUMIN</a:t>
            </a:r>
            <a:endParaRPr/>
          </a:p>
        </p:txBody>
      </p:sp>
      <p:sp>
        <p:nvSpPr>
          <p:cNvPr id="113" name="CustomShape 3"/>
          <p:cNvSpPr/>
          <p:nvPr/>
        </p:nvSpPr>
        <p:spPr>
          <a:xfrm>
            <a:off x="822960" y="1489680"/>
            <a:ext cx="2833560" cy="429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solidFill>
                  <a:srgbClr val="000000"/>
                </a:solidFill>
                <a:latin typeface="Arial Black"/>
              </a:rPr>
              <a:t>1917 Junkers J.I / J4</a:t>
            </a:r>
            <a:endParaRPr/>
          </a:p>
        </p:txBody>
      </p:sp>
      <p:pic>
        <p:nvPicPr>
          <p:cNvPr id="1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20640" y="4114800"/>
            <a:ext cx="3656520" cy="248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762120" y="121932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EXHAUST SYSTEM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SHORT STACK: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EACH CYLINDER HAS AN EXHAUST STACK WHICH IS ROUTED TO A MANIFOLD AND THEN DIRECTED OUT THROUGH ONE OR TWO EXHAUST STACKS.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56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369" dur="indefinite" restart="never" nodeType="tmRoot">
          <p:childTnLst>
            <p:seq>
              <p:cTn id="3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762120" y="129528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EXHAUST SYSTEM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COLLECTOR SYSTEM: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INDIVIDUAL EXHAUST HEADERS EMPTY INTO A COLLECTOR RING AND ARE DIRECTED THROUGH A TURBOCHARGER PRIOR TO BEING DIRECTED OUT THROUGH THE EXHAUST STACKS.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58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371" dur="indefinite" restart="never" nodeType="tmRoot">
          <p:childTnLst>
            <p:seq>
              <p:cTn id="3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762120" y="1219320"/>
            <a:ext cx="7922520" cy="502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EXHAUST SYSTEM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CABIN HEAT: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SHROUD ENCIRCLES THE MANIFOLD OR COLLECTOR RING.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 PASSING THROUGH THE SHROUD IS THEN HEATED AND DIRECTED TO THE CABIN TO PROVIDE CABIN HEAT.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0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373" dur="indefinite" restart="never" nodeType="tmRoot">
          <p:childTnLst>
            <p:seq>
              <p:cTn id="374" dur="indefinite" nodeType="mainSeq">
                <p:childTnLst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762120" y="121932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AIR DENSITY EFFECTS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ATMOSPHERIC DENSITY DECREASES WITH A GAIN IN ALTITUDE.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ATMOSPHERE IS HALF AS DENSE AT 18,000’ AS IT IS AT SEA LEVEL.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HUMIDITY DECREASES ATMOSPHERIC DENSITY.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2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379" dur="indefinite" restart="never" nodeType="tmRoot">
          <p:childTnLst>
            <p:seq>
              <p:cTn id="380" dur="indefinite" nodeType="mainSeq">
                <p:childTnLst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186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186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6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1447920"/>
            <a:ext cx="7530480" cy="483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9" dur="indefinite" restart="never" nodeType="tmRoot">
          <p:childTnLst>
            <p:seq>
              <p:cTn id="3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6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27280" y="1371600"/>
            <a:ext cx="7460640" cy="47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1" dur="indefinite" restart="never" nodeType="tmRoot">
          <p:childTnLst>
            <p:seq>
              <p:cTn id="3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62120" y="121932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AIR DENSITY EFFECTS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NORMALLY ASPIRATED: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 INTAKE DEPENDS SOLELY UPON ATMOSPHERIC PRESSURE.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FORCED INDUCTION: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INTAKE AIR IS COMPRESSED AND INCREASED USING A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SUPERCHARGER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OR A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TURBOCHARGER.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8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393" dur="indefinite" restart="never" nodeType="tmRoot">
          <p:childTnLst>
            <p:seq>
              <p:cTn id="394" dur="indefinite" nodeType="mainSeq">
                <p:childTnLst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95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95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62120" y="1219320"/>
            <a:ext cx="76939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SUPERCHARGER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MECHANICALLY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(BELT / GEAR / SHAFT / CHAIN)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DRIVEN COMPRESSOR POWERED BY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COMPRESSOR IS INSTALLED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DOWNSTREAM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OF THE CARBURETOR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(FUEL SERVO) COMPRESSING THE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: AIR MIXTURE AFTER IT LEAVES THE CARBURETOR (FUEL SERVO).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70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401" dur="indefinite" restart="never" nodeType="tmRoot">
          <p:childTnLst>
            <p:seq>
              <p:cTn id="402" dur="indefinite" nodeType="mainSeq">
                <p:childTnLst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53" end="2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62120" y="1066680"/>
            <a:ext cx="7922520" cy="411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SUPERCHARGER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APPROXIMATELY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16%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OF THE ENGINE’S POWER DRIVES THE COMPRESSOR.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PRESSURIZED FUEL : AIR DELIVERED TO THE MANIFOLD IS KNOWN AS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BOOST.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72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407" dur="indefinite" restart="never" nodeType="tmRoot">
          <p:childTnLst>
            <p:seq>
              <p:cTn id="408" dur="indefinite" nodeType="mainSeq">
                <p:childTnLst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7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1219320"/>
            <a:ext cx="6474960" cy="516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3" dur="indefinite" restart="never" nodeType="tmRoot">
          <p:childTnLst>
            <p:seq>
              <p:cTn id="4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04920" y="121932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ALCLAD ALUMINUM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SANDWICH OF DURALUMIN BETWEEN TWO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LAYERS OF PURE ALUMINUM.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RESISTANT TO CORROSION.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7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1143000"/>
            <a:ext cx="7630200" cy="5331960"/>
          </a:xfrm>
          <a:prstGeom prst="rect">
            <a:avLst/>
          </a:prstGeom>
          <a:ln>
            <a:noFill/>
          </a:ln>
        </p:spPr>
      </p:pic>
      <p:sp>
        <p:nvSpPr>
          <p:cNvPr id="377" name="CustomShape 2"/>
          <p:cNvSpPr/>
          <p:nvPr/>
        </p:nvSpPr>
        <p:spPr>
          <a:xfrm>
            <a:off x="1959120" y="5943600"/>
            <a:ext cx="228852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e58c4"/>
                </a:solidFill>
                <a:latin typeface="Arial Black"/>
              </a:rPr>
              <a:t>SUPERCHARGER</a:t>
            </a:r>
            <a:endParaRPr/>
          </a:p>
        </p:txBody>
      </p:sp>
    </p:spTree>
  </p:cSld>
  <p:timing>
    <p:tnLst>
      <p:par>
        <p:cTn id="415" dur="indefinite" restart="never" nodeType="tmRoot">
          <p:childTnLst>
            <p:seq>
              <p:cTn id="4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762120" y="1219320"/>
            <a:ext cx="76939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TURBOCHARGER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EXTERNALLY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DRIVEN COMPRESSOR POWERED BY ENGINE EXHAUST GAS 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TURBINE IMPELLER.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INSTALLED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UPSTREAM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OF THE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CARBURETOR (FUEL SERVO) IT 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COMPRESSES THE AIR PRIOR TO BEING MIXED (METERED) WITH THE FUEL IN THE CARBURETOR (FUEL SERVO).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79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417" dur="indefinite" restart="never" nodeType="tmRoot">
          <p:childTnLst>
            <p:seq>
              <p:cTn id="418" dur="indefinite" nodeType="mainSeq">
                <p:childTnLst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49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762120" y="1143000"/>
            <a:ext cx="7922520" cy="4722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TURBOCHARGER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WASTE GATE REGULATES HOW MUCH EXHAUST GAS IS DIRECTED THROUGH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TURBINE IMPELLER.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WHEN THE WASTE GATE IS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OPEN,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THE ENGINE IS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NORMALIZED;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WHEN THE WASTEGATE IS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CLOSED,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THE ENGINE IS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TURBOCHARGED.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1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423" dur="indefinite" restart="never" nodeType="tmRoot">
          <p:childTnLst>
            <p:seq>
              <p:cTn id="424" dur="indefinite" nodeType="mainSeq">
                <p:childTnLst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62120" y="1219320"/>
            <a:ext cx="7922520" cy="434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TURBOCHARGER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WASTE GATE CAN BE MANUALLY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OR AUTOMATICALLY CONTROLLED.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TURBO LAG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IS THE TIME INTERVAL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BETWEEN THE THROTTLE BEING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OPENED AND THE TURBOCHARGER PROVIDING INCREASED INTAKE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PRESSURE.</a:t>
            </a:r>
            <a:endParaRPr/>
          </a:p>
        </p:txBody>
      </p:sp>
      <p:sp>
        <p:nvSpPr>
          <p:cNvPr id="38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429" dur="indefinite" restart="never" nodeType="tmRoot">
          <p:childTnLst>
            <p:seq>
              <p:cTn id="430" dur="indefinite" nodeType="mainSeq">
                <p:childTnLst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8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9000" y="1219320"/>
            <a:ext cx="6548400" cy="517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5" dur="indefinite" restart="never" nodeType="tmRoot">
          <p:childTnLst>
            <p:seq>
              <p:cTn id="4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87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81640" y="1371600"/>
            <a:ext cx="7398000" cy="502704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4906800" y="5835240"/>
            <a:ext cx="252792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TURBO CHARGER</a:t>
            </a:r>
            <a:endParaRPr/>
          </a:p>
        </p:txBody>
      </p:sp>
    </p:spTree>
  </p:cSld>
  <p:timing>
    <p:tnLst>
      <p:par>
        <p:cTn id="437" dur="indefinite" restart="never" nodeType="tmRoot">
          <p:childTnLst>
            <p:seq>
              <p:cTn id="4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762120" y="1219320"/>
            <a:ext cx="79988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THROTTLE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CONTROLS ENGINE RPM IN AN AIRCRAFT WITH A FIXED PITCH PROPELLER.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CONTROLS ENGINE MANIFOLD PRESSURE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 AN AIRCRAFT WITH A CONSTANT SPEED PROPELLER.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</p:spTree>
  </p:cSld>
  <p:timing>
    <p:tnLst>
      <p:par>
        <p:cTn id="439" dur="indefinite" restart="never" nodeType="tmRoot">
          <p:childTnLst>
            <p:seq>
              <p:cTn id="440" dur="indefinite" nodeType="mainSeq">
                <p:childTnLst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  <p:pic>
        <p:nvPicPr>
          <p:cNvPr id="39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350000"/>
            <a:ext cx="6627240" cy="5168520"/>
          </a:xfrm>
          <a:prstGeom prst="rect">
            <a:avLst/>
          </a:prstGeom>
          <a:ln>
            <a:noFill/>
          </a:ln>
        </p:spPr>
      </p:pic>
      <p:sp>
        <p:nvSpPr>
          <p:cNvPr id="393" name="CustomShape 2"/>
          <p:cNvSpPr/>
          <p:nvPr/>
        </p:nvSpPr>
        <p:spPr>
          <a:xfrm flipH="1">
            <a:off x="4852800" y="3809880"/>
            <a:ext cx="302760" cy="378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  <p:sp>
        <p:nvSpPr>
          <p:cNvPr id="394" name="CustomShape 3"/>
          <p:cNvSpPr/>
          <p:nvPr/>
        </p:nvSpPr>
        <p:spPr>
          <a:xfrm>
            <a:off x="4009680" y="4343400"/>
            <a:ext cx="1992960" cy="45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THROTTLE</a:t>
            </a:r>
            <a:endParaRPr/>
          </a:p>
        </p:txBody>
      </p:sp>
    </p:spTree>
  </p:cSld>
  <p:timing>
    <p:tnLst>
      <p:par>
        <p:cTn id="445" dur="indefinite" restart="never" nodeType="tmRoot">
          <p:childTnLst>
            <p:seq>
              <p:cTn id="4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762120" y="1219320"/>
            <a:ext cx="79988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PROPELLER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CONTROLS ENGINE RPM IN AN AIRCRAFT WITH A CONSTANT SPEED PROPELLER.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 – FINE / OUT – COARSE.</a:t>
            </a:r>
            <a:endParaRPr/>
          </a:p>
        </p:txBody>
      </p:sp>
      <p:sp>
        <p:nvSpPr>
          <p:cNvPr id="396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</p:spTree>
  </p:cSld>
  <p:timing>
    <p:tnLst>
      <p:par>
        <p:cTn id="447" dur="indefinite" restart="never" nodeType="tmRoot">
          <p:childTnLst>
            <p:seq>
              <p:cTn id="448" dur="indefinite" nodeType="mainSeq">
                <p:childTnLst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  <p:pic>
        <p:nvPicPr>
          <p:cNvPr id="39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350000"/>
            <a:ext cx="6627240" cy="5168520"/>
          </a:xfrm>
          <a:prstGeom prst="rect">
            <a:avLst/>
          </a:prstGeom>
          <a:ln>
            <a:noFill/>
          </a:ln>
        </p:spPr>
      </p:pic>
      <p:sp>
        <p:nvSpPr>
          <p:cNvPr id="399" name="CustomShape 2"/>
          <p:cNvSpPr/>
          <p:nvPr/>
        </p:nvSpPr>
        <p:spPr>
          <a:xfrm flipH="1">
            <a:off x="5732280" y="3553920"/>
            <a:ext cx="302760" cy="378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  <p:sp>
        <p:nvSpPr>
          <p:cNvPr id="400" name="CustomShape 3"/>
          <p:cNvSpPr/>
          <p:nvPr/>
        </p:nvSpPr>
        <p:spPr>
          <a:xfrm>
            <a:off x="4792320" y="4114800"/>
            <a:ext cx="2186280" cy="45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PROPELLER</a:t>
            </a:r>
            <a:endParaRPr/>
          </a:p>
        </p:txBody>
      </p:sp>
    </p:spTree>
  </p:cSld>
  <p:timing>
    <p:tnLst>
      <p:par>
        <p:cTn id="453" dur="indefinite" restart="never" nodeType="tmRoot">
          <p:childTnLst>
            <p:seq>
              <p:cTn id="4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1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1447920"/>
            <a:ext cx="7387200" cy="479844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1077480" y="1643760"/>
            <a:ext cx="181620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SPARTAN 7W</a:t>
            </a:r>
            <a:endParaRPr/>
          </a:p>
        </p:txBody>
      </p:sp>
      <p:sp>
        <p:nvSpPr>
          <p:cNvPr id="120" name="CustomShape 3"/>
          <p:cNvSpPr/>
          <p:nvPr/>
        </p:nvSpPr>
        <p:spPr>
          <a:xfrm>
            <a:off x="6561000" y="5715000"/>
            <a:ext cx="159660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ALUMINUM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62120" y="1219320"/>
            <a:ext cx="79988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MIXTURE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ADJUSTS THE MIXTURE CONTROL TO THE CARBURETOR / FUEL SERVO.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EGT / TIT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 – RICH / OUT – LEAN (IDLE CUT-OFF).</a:t>
            </a:r>
            <a:endParaRPr/>
          </a:p>
        </p:txBody>
      </p:sp>
      <p:sp>
        <p:nvSpPr>
          <p:cNvPr id="402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</p:spTree>
  </p:cSld>
  <p:timing>
    <p:tnLst>
      <p:par>
        <p:cTn id="455" dur="indefinite" restart="never" nodeType="tmRoot">
          <p:childTnLst>
            <p:seq>
              <p:cTn id="456" dur="indefinite" nodeType="mainSeq">
                <p:childTnLst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  <p:pic>
        <p:nvPicPr>
          <p:cNvPr id="40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350000"/>
            <a:ext cx="6627240" cy="5168520"/>
          </a:xfrm>
          <a:prstGeom prst="rect">
            <a:avLst/>
          </a:prstGeom>
          <a:ln>
            <a:noFill/>
          </a:ln>
        </p:spPr>
      </p:pic>
      <p:sp>
        <p:nvSpPr>
          <p:cNvPr id="405" name="CustomShape 2"/>
          <p:cNvSpPr/>
          <p:nvPr/>
        </p:nvSpPr>
        <p:spPr>
          <a:xfrm flipH="1">
            <a:off x="6398640" y="2895480"/>
            <a:ext cx="302760" cy="378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  <p:sp>
        <p:nvSpPr>
          <p:cNvPr id="406" name="CustomShape 3"/>
          <p:cNvSpPr/>
          <p:nvPr/>
        </p:nvSpPr>
        <p:spPr>
          <a:xfrm>
            <a:off x="5674320" y="3352680"/>
            <a:ext cx="1755000" cy="45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MIXTURE</a:t>
            </a:r>
            <a:endParaRPr/>
          </a:p>
        </p:txBody>
      </p:sp>
    </p:spTree>
  </p:cSld>
  <p:timing>
    <p:tnLst>
      <p:par>
        <p:cTn id="465" dur="indefinite" restart="never" nodeType="tmRoot">
          <p:childTnLst>
            <p:seq>
              <p:cTn id="4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762120" y="1219320"/>
            <a:ext cx="76179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FLAPS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ADJUSTS FLAP DEFLECTION.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10° - 30°</a:t>
            </a:r>
            <a:endParaRPr/>
          </a:p>
        </p:txBody>
      </p:sp>
      <p:sp>
        <p:nvSpPr>
          <p:cNvPr id="408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</p:spTree>
  </p:cSld>
  <p:timing>
    <p:tnLst>
      <p:par>
        <p:cTn id="467" dur="indefinite" restart="never" nodeType="tmRoot">
          <p:childTnLst>
            <p:seq>
              <p:cTn id="468" dur="indefinite" nodeType="mainSeq">
                <p:childTnLst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  <p:pic>
        <p:nvPicPr>
          <p:cNvPr id="41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350000"/>
            <a:ext cx="6627240" cy="5168520"/>
          </a:xfrm>
          <a:prstGeom prst="rect">
            <a:avLst/>
          </a:prstGeom>
          <a:ln>
            <a:noFill/>
          </a:ln>
        </p:spPr>
      </p:pic>
      <p:sp>
        <p:nvSpPr>
          <p:cNvPr id="411" name="CustomShape 2"/>
          <p:cNvSpPr/>
          <p:nvPr/>
        </p:nvSpPr>
        <p:spPr>
          <a:xfrm flipH="1">
            <a:off x="6932160" y="1828800"/>
            <a:ext cx="302760" cy="378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  <p:sp>
        <p:nvSpPr>
          <p:cNvPr id="412" name="CustomShape 3"/>
          <p:cNvSpPr/>
          <p:nvPr/>
        </p:nvSpPr>
        <p:spPr>
          <a:xfrm>
            <a:off x="6564240" y="2286000"/>
            <a:ext cx="1041840" cy="45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FLAP</a:t>
            </a:r>
            <a:endParaRPr/>
          </a:p>
        </p:txBody>
      </p:sp>
    </p:spTree>
  </p:cSld>
  <p:timing>
    <p:tnLst>
      <p:par>
        <p:cTn id="473" dur="indefinite" restart="never" nodeType="tmRoot">
          <p:childTnLst>
            <p:seq>
              <p:cTn id="4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62120" y="1219320"/>
            <a:ext cx="74653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COWL FLAPS</a:t>
            </a:r>
            <a:endParaRPr/>
          </a:p>
          <a:p>
            <a:endParaRPr/>
          </a:p>
          <a:p>
            <a:r>
              <a:rPr b="1" lang="en-US" sz="2400">
                <a:solidFill>
                  <a:srgbClr val="ffff00"/>
                </a:solidFill>
                <a:latin typeface="Arial"/>
              </a:rPr>
              <a:t>OPENS COWL FLAPS TO INCREASE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ENGINE COOLING.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CLOSES COWL FLAPS TO DECREASE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ENGINE COOLING.</a:t>
            </a:r>
            <a:endParaRPr/>
          </a:p>
        </p:txBody>
      </p:sp>
      <p:sp>
        <p:nvSpPr>
          <p:cNvPr id="414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</p:spTree>
  </p:cSld>
  <p:timing>
    <p:tnLst>
      <p:par>
        <p:cTn id="475" dur="indefinite" restart="never" nodeType="tmRoot">
          <p:childTnLst>
            <p:seq>
              <p:cTn id="476" dur="indefinite" nodeType="mainSeq">
                <p:childTnLst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  <p:pic>
        <p:nvPicPr>
          <p:cNvPr id="41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350000"/>
            <a:ext cx="6627240" cy="5168520"/>
          </a:xfrm>
          <a:prstGeom prst="rect">
            <a:avLst/>
          </a:prstGeom>
          <a:ln>
            <a:noFill/>
          </a:ln>
        </p:spPr>
      </p:pic>
      <p:sp>
        <p:nvSpPr>
          <p:cNvPr id="417" name="CustomShape 2"/>
          <p:cNvSpPr/>
          <p:nvPr/>
        </p:nvSpPr>
        <p:spPr>
          <a:xfrm flipH="1">
            <a:off x="5484240" y="4952880"/>
            <a:ext cx="302760" cy="378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  <p:sp>
        <p:nvSpPr>
          <p:cNvPr id="418" name="CustomShape 3"/>
          <p:cNvSpPr/>
          <p:nvPr/>
        </p:nvSpPr>
        <p:spPr>
          <a:xfrm>
            <a:off x="5000040" y="5334120"/>
            <a:ext cx="1275120" cy="820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COWL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 </a:t>
            </a:r>
            <a:r>
              <a:rPr lang="en-US" sz="2400">
                <a:solidFill>
                  <a:srgbClr val="ffff00"/>
                </a:solidFill>
                <a:latin typeface="Arial Black"/>
              </a:rPr>
              <a:t>FLAP</a:t>
            </a:r>
            <a:endParaRPr/>
          </a:p>
        </p:txBody>
      </p:sp>
    </p:spTree>
  </p:cSld>
  <p:timing>
    <p:tnLst>
      <p:par>
        <p:cTn id="481" dur="indefinite" restart="never" nodeType="tmRoot">
          <p:childTnLst>
            <p:seq>
              <p:cTn id="4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762120" y="1371600"/>
            <a:ext cx="7998840" cy="426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ELEVATOR TRIM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TRIMS THE ELEVATOR UP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TRIMS THE ELEVATOR DOWN</a:t>
            </a:r>
            <a:endParaRPr/>
          </a:p>
        </p:txBody>
      </p:sp>
      <p:sp>
        <p:nvSpPr>
          <p:cNvPr id="420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</p:spTree>
  </p:cSld>
  <p:timing>
    <p:tnLst>
      <p:par>
        <p:cTn id="483" dur="indefinite" restart="never" nodeType="tmRoot">
          <p:childTnLst>
            <p:seq>
              <p:cTn id="484" dur="indefinite" nodeType="mainSeq">
                <p:childTnLst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  <p:pic>
        <p:nvPicPr>
          <p:cNvPr id="42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350000"/>
            <a:ext cx="6627240" cy="5168520"/>
          </a:xfrm>
          <a:prstGeom prst="rect">
            <a:avLst/>
          </a:prstGeom>
          <a:ln>
            <a:noFill/>
          </a:ln>
        </p:spPr>
      </p:pic>
      <p:sp>
        <p:nvSpPr>
          <p:cNvPr id="423" name="CustomShape 2"/>
          <p:cNvSpPr/>
          <p:nvPr/>
        </p:nvSpPr>
        <p:spPr>
          <a:xfrm flipH="1">
            <a:off x="3274560" y="4648320"/>
            <a:ext cx="302760" cy="378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  <p:sp>
        <p:nvSpPr>
          <p:cNvPr id="424" name="CustomShape 3"/>
          <p:cNvSpPr/>
          <p:nvPr/>
        </p:nvSpPr>
        <p:spPr>
          <a:xfrm>
            <a:off x="2449800" y="5181480"/>
            <a:ext cx="1956240" cy="820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ELEVATOR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    </a:t>
            </a:r>
            <a:r>
              <a:rPr lang="en-US" sz="2400">
                <a:solidFill>
                  <a:srgbClr val="ffff00"/>
                </a:solidFill>
                <a:latin typeface="Arial Black"/>
              </a:rPr>
              <a:t>TRIM</a:t>
            </a:r>
            <a:endParaRPr/>
          </a:p>
        </p:txBody>
      </p:sp>
    </p:spTree>
  </p:cSld>
  <p:timing>
    <p:tnLst>
      <p:par>
        <p:cTn id="489" dur="indefinite" restart="never" nodeType="tmRoot">
          <p:childTnLst>
            <p:seq>
              <p:cTn id="4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762120" y="1371600"/>
            <a:ext cx="7313040" cy="426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RUDDER TRIM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TRIMS THE RUDDER LEFT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TRIMS THE RUDDER RIGHT</a:t>
            </a:r>
            <a:endParaRPr/>
          </a:p>
        </p:txBody>
      </p:sp>
      <p:sp>
        <p:nvSpPr>
          <p:cNvPr id="426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</p:spTree>
  </p:cSld>
  <p:timing>
    <p:tnLst>
      <p:par>
        <p:cTn id="491" dur="indefinite" restart="never" nodeType="tmRoot">
          <p:childTnLst>
            <p:seq>
              <p:cTn id="492" dur="indefinite" nodeType="mainSeq">
                <p:childTnLst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ANCILLARY CONTROLS</a:t>
            </a:r>
            <a:endParaRPr/>
          </a:p>
        </p:txBody>
      </p:sp>
      <p:pic>
        <p:nvPicPr>
          <p:cNvPr id="42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350000"/>
            <a:ext cx="6627240" cy="5168520"/>
          </a:xfrm>
          <a:prstGeom prst="rect">
            <a:avLst/>
          </a:prstGeom>
          <a:ln>
            <a:noFill/>
          </a:ln>
        </p:spPr>
      </p:pic>
      <p:sp>
        <p:nvSpPr>
          <p:cNvPr id="429" name="CustomShape 2"/>
          <p:cNvSpPr/>
          <p:nvPr/>
        </p:nvSpPr>
        <p:spPr>
          <a:xfrm flipH="1">
            <a:off x="4113000" y="3553920"/>
            <a:ext cx="302760" cy="378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  <p:sp>
        <p:nvSpPr>
          <p:cNvPr id="430" name="CustomShape 3"/>
          <p:cNvSpPr/>
          <p:nvPr/>
        </p:nvSpPr>
        <p:spPr>
          <a:xfrm>
            <a:off x="3467520" y="4038480"/>
            <a:ext cx="1598040" cy="820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RUDDER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   </a:t>
            </a:r>
            <a:r>
              <a:rPr lang="en-US" sz="2400">
                <a:solidFill>
                  <a:srgbClr val="ffff00"/>
                </a:solidFill>
                <a:latin typeface="Arial Black"/>
              </a:rPr>
              <a:t>TRIM</a:t>
            </a:r>
            <a:endParaRPr/>
          </a:p>
        </p:txBody>
      </p:sp>
    </p:spTree>
  </p:cSld>
  <p:timing>
    <p:tnLst>
      <p:par>
        <p:cTn id="497" dur="indefinite" restart="never" nodeType="tmRoot">
          <p:childTnLst>
            <p:seq>
              <p:cTn id="4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MAGNESIUM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HIGH TENSILE STRENGTH, AND VERY LIGHT               (1/3 LIGHTER THAN ALUMINUM).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USED IN ENGINE CASE AND WHEEL CONSTRUCTION.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NOT VERY RESISTANT TO CORROSION.</a:t>
            </a:r>
            <a:endParaRPr/>
          </a:p>
        </p:txBody>
      </p:sp>
      <p:sp>
        <p:nvSpPr>
          <p:cNvPr id="122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7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7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62120" y="1219320"/>
            <a:ext cx="73893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AIRCRAFT SYSTEMS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300">
                <a:solidFill>
                  <a:srgbClr val="ffff00"/>
                </a:solidFill>
                <a:latin typeface="Arial"/>
              </a:rPr>
              <a:t>A PILOT MUST DIVIDE THEIR ATTENTION BETWEEN FLYING THE AIRCRAFT</a:t>
            </a:r>
            <a:endParaRPr/>
          </a:p>
          <a:p>
            <a:pPr lvl="3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300">
                <a:solidFill>
                  <a:srgbClr val="ffff00"/>
                </a:solidFill>
                <a:latin typeface="Arial"/>
              </a:rPr>
              <a:t>AND MONITORING AIRCRAFT FLIGHT INSTRUMENTS.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</p:spTree>
  </p:cSld>
  <p:timing>
    <p:tnLst>
      <p:par>
        <p:cTn id="499" dur="indefinite" restart="never" nodeType="tmRoot">
          <p:childTnLst>
            <p:seq>
              <p:cTn id="5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762120" y="1447920"/>
            <a:ext cx="7541640" cy="411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FUEL GAUGES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QUANTITIES (US GALLONS)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LEFT &amp; RIGHT FUEL TANKS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4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</p:spTree>
  </p:cSld>
  <p:timing>
    <p:tnLst>
      <p:par>
        <p:cTn id="501" dur="indefinite" restart="never" nodeType="tmRoot">
          <p:childTnLst>
            <p:seq>
              <p:cTn id="502" dur="indefinite" nodeType="mainSeq">
                <p:childTnLst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  <p:pic>
        <p:nvPicPr>
          <p:cNvPr id="43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1171800"/>
            <a:ext cx="8075160" cy="5239080"/>
          </a:xfrm>
          <a:prstGeom prst="rect">
            <a:avLst/>
          </a:prstGeom>
          <a:ln>
            <a:noFill/>
          </a:ln>
        </p:spPr>
      </p:pic>
      <p:sp>
        <p:nvSpPr>
          <p:cNvPr id="437" name="CustomShape 2"/>
          <p:cNvSpPr/>
          <p:nvPr/>
        </p:nvSpPr>
        <p:spPr>
          <a:xfrm>
            <a:off x="664200" y="3140280"/>
            <a:ext cx="1058760" cy="45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FUEL</a:t>
            </a:r>
            <a:endParaRPr/>
          </a:p>
        </p:txBody>
      </p:sp>
      <p:sp>
        <p:nvSpPr>
          <p:cNvPr id="438" name="CustomShape 3"/>
          <p:cNvSpPr/>
          <p:nvPr/>
        </p:nvSpPr>
        <p:spPr>
          <a:xfrm>
            <a:off x="1042560" y="3601800"/>
            <a:ext cx="302760" cy="3787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</p:spTree>
  </p:cSld>
  <p:timing>
    <p:tnLst>
      <p:par>
        <p:cTn id="507" dur="indefinite" restart="never" nodeType="tmRoot">
          <p:childTnLst>
            <p:seq>
              <p:cTn id="5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762120" y="1447920"/>
            <a:ext cx="7236720" cy="434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TEMP &amp; PRESS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OIL TEMPERATURE (°F)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OIL PRESSURE (PSI)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0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</p:spTree>
  </p:cSld>
  <p:timing>
    <p:tnLst>
      <p:par>
        <p:cTn id="509" dur="indefinite" restart="never" nodeType="tmRoot">
          <p:childTnLst>
            <p:seq>
              <p:cTn id="510" dur="indefinite" nodeType="mainSeq">
                <p:childTnLst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  <p:pic>
        <p:nvPicPr>
          <p:cNvPr id="44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1171800"/>
            <a:ext cx="8075160" cy="5239080"/>
          </a:xfrm>
          <a:prstGeom prst="rect">
            <a:avLst/>
          </a:prstGeom>
          <a:ln>
            <a:noFill/>
          </a:ln>
        </p:spPr>
      </p:pic>
      <p:sp>
        <p:nvSpPr>
          <p:cNvPr id="443" name="CustomShape 2"/>
          <p:cNvSpPr/>
          <p:nvPr/>
        </p:nvSpPr>
        <p:spPr>
          <a:xfrm>
            <a:off x="705240" y="3907800"/>
            <a:ext cx="1294920" cy="820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 </a:t>
            </a:r>
            <a:r>
              <a:rPr lang="en-US" sz="2400">
                <a:solidFill>
                  <a:srgbClr val="ffff00"/>
                </a:solidFill>
                <a:latin typeface="Arial Black"/>
              </a:rPr>
              <a:t>TEMP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PRESS</a:t>
            </a:r>
            <a:endParaRPr/>
          </a:p>
        </p:txBody>
      </p:sp>
      <p:sp>
        <p:nvSpPr>
          <p:cNvPr id="444" name="CustomShape 3"/>
          <p:cNvSpPr/>
          <p:nvPr/>
        </p:nvSpPr>
        <p:spPr>
          <a:xfrm>
            <a:off x="1201680" y="4876920"/>
            <a:ext cx="302760" cy="3787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</p:spTree>
  </p:cSld>
  <p:timing>
    <p:tnLst>
      <p:par>
        <p:cTn id="515" dur="indefinite" restart="never" nodeType="tmRoot">
          <p:childTnLst>
            <p:seq>
              <p:cTn id="5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762120" y="1219320"/>
            <a:ext cx="79988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EGT / TIT &amp; CHT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EXHAUST GAS TEMPERATURE (EGT) °F ~ REGULATED BY MIXTURE CONTROL.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TURBINE INLET TEMPERATURE (TIT) °F ~ REGULATED BY MIXTURE CONTROL.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CYLINDER HEAD TEMPERATURES (CHT) °F ~ REGULATED BY COWL FLAPS.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6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</p:spTree>
  </p:cSld>
  <p:timing>
    <p:tnLst>
      <p:par>
        <p:cTn id="517" dur="indefinite" restart="never" nodeType="tmRoot">
          <p:childTnLst>
            <p:seq>
              <p:cTn id="518" dur="indefinite" nodeType="mainSeq">
                <p:childTnLst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  <p:pic>
        <p:nvPicPr>
          <p:cNvPr id="44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1171800"/>
            <a:ext cx="8075160" cy="5239080"/>
          </a:xfrm>
          <a:prstGeom prst="rect">
            <a:avLst/>
          </a:prstGeom>
          <a:ln>
            <a:noFill/>
          </a:ln>
        </p:spPr>
      </p:pic>
      <p:sp>
        <p:nvSpPr>
          <p:cNvPr id="449" name="CustomShape 2"/>
          <p:cNvSpPr/>
          <p:nvPr/>
        </p:nvSpPr>
        <p:spPr>
          <a:xfrm>
            <a:off x="1535760" y="2841480"/>
            <a:ext cx="1720080" cy="820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EGT / TIT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    </a:t>
            </a:r>
            <a:r>
              <a:rPr lang="en-US" sz="2400">
                <a:solidFill>
                  <a:srgbClr val="ffff00"/>
                </a:solidFill>
                <a:latin typeface="Arial Black"/>
              </a:rPr>
              <a:t>CHT</a:t>
            </a:r>
            <a:endParaRPr/>
          </a:p>
        </p:txBody>
      </p:sp>
      <p:sp>
        <p:nvSpPr>
          <p:cNvPr id="450" name="CustomShape 3"/>
          <p:cNvSpPr/>
          <p:nvPr/>
        </p:nvSpPr>
        <p:spPr>
          <a:xfrm>
            <a:off x="2244960" y="3672360"/>
            <a:ext cx="302760" cy="3787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</p:spTree>
  </p:cSld>
  <p:timing>
    <p:tnLst>
      <p:par>
        <p:cTn id="527" dur="indefinite" restart="never" nodeType="tmRoot">
          <p:childTnLst>
            <p:seq>
              <p:cTn id="5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762120" y="1447920"/>
            <a:ext cx="7998840" cy="426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/>
          </a:p>
          <a:p>
            <a:r>
              <a:rPr b="1" lang="en-US" sz="3600">
                <a:solidFill>
                  <a:srgbClr val="ffffff"/>
                </a:solidFill>
                <a:latin typeface="Arial"/>
              </a:rPr>
              <a:t>VAC &amp; AMP</a:t>
            </a:r>
            <a:endParaRPr/>
          </a:p>
          <a:p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VACUUM SYSTEM PRESSURE (“Hg).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FLOW RATE OF ELECTRICAL SYSTEM AMPERAGE (AMPS).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2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</p:spTree>
  </p:cSld>
  <p:timing>
    <p:tnLst>
      <p:par>
        <p:cTn id="529" dur="indefinite" restart="never" nodeType="tmRoot">
          <p:childTnLst>
            <p:seq>
              <p:cTn id="530" dur="indefinite" nodeType="mainSeq">
                <p:childTnLst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  <p:pic>
        <p:nvPicPr>
          <p:cNvPr id="45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1171800"/>
            <a:ext cx="8075160" cy="5239080"/>
          </a:xfrm>
          <a:prstGeom prst="rect">
            <a:avLst/>
          </a:prstGeom>
          <a:ln>
            <a:noFill/>
          </a:ln>
        </p:spPr>
      </p:pic>
      <p:sp>
        <p:nvSpPr>
          <p:cNvPr id="455" name="CustomShape 2"/>
          <p:cNvSpPr/>
          <p:nvPr/>
        </p:nvSpPr>
        <p:spPr>
          <a:xfrm>
            <a:off x="2040120" y="4043160"/>
            <a:ext cx="924480" cy="820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VAC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AMP</a:t>
            </a:r>
            <a:endParaRPr/>
          </a:p>
        </p:txBody>
      </p:sp>
      <p:sp>
        <p:nvSpPr>
          <p:cNvPr id="456" name="CustomShape 3"/>
          <p:cNvSpPr/>
          <p:nvPr/>
        </p:nvSpPr>
        <p:spPr>
          <a:xfrm>
            <a:off x="2362320" y="4908240"/>
            <a:ext cx="302760" cy="3787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</p:spTree>
  </p:cSld>
  <p:timing>
    <p:tnLst>
      <p:par>
        <p:cTn id="535" dur="indefinite" restart="never" nodeType="tmRoot">
          <p:childTnLst>
            <p:seq>
              <p:cTn id="5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762120" y="1219320"/>
            <a:ext cx="7465320" cy="426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MANIFOLD PRESSURE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INDICATES THE ENGINE’S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INTAKE VACUUM PRESSURE (“Hg).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8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</p:spTree>
  </p:cSld>
  <p:timing>
    <p:tnLst>
      <p:par>
        <p:cTn id="537" dur="indefinite" restart="never" nodeType="tmRoot">
          <p:childTnLst>
            <p:seq>
              <p:cTn id="5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2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52480" y="1436760"/>
            <a:ext cx="5593680" cy="477972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1806840" y="1545120"/>
            <a:ext cx="177336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MAGNESIUM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  <p:pic>
        <p:nvPicPr>
          <p:cNvPr id="46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1171800"/>
            <a:ext cx="8075160" cy="5239080"/>
          </a:xfrm>
          <a:prstGeom prst="rect">
            <a:avLst/>
          </a:prstGeom>
          <a:ln>
            <a:noFill/>
          </a:ln>
        </p:spPr>
      </p:pic>
      <p:sp>
        <p:nvSpPr>
          <p:cNvPr id="461" name="CustomShape 2"/>
          <p:cNvSpPr/>
          <p:nvPr/>
        </p:nvSpPr>
        <p:spPr>
          <a:xfrm>
            <a:off x="3215520" y="3784320"/>
            <a:ext cx="1294920" cy="820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 </a:t>
            </a:r>
            <a:r>
              <a:rPr lang="en-US" sz="2400">
                <a:solidFill>
                  <a:srgbClr val="ffff00"/>
                </a:solidFill>
                <a:latin typeface="Arial Black"/>
              </a:rPr>
              <a:t>MAN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PRESS</a:t>
            </a:r>
            <a:endParaRPr/>
          </a:p>
        </p:txBody>
      </p:sp>
      <p:sp>
        <p:nvSpPr>
          <p:cNvPr id="462" name="CustomShape 3"/>
          <p:cNvSpPr/>
          <p:nvPr/>
        </p:nvSpPr>
        <p:spPr>
          <a:xfrm>
            <a:off x="3711960" y="4654800"/>
            <a:ext cx="302760" cy="3787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</p:spTree>
  </p:cSld>
  <p:timing>
    <p:tnLst>
      <p:par>
        <p:cTn id="539" dur="indefinite" restart="never" nodeType="tmRoot">
          <p:childTnLst>
            <p:seq>
              <p:cTn id="5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762120" y="1295280"/>
            <a:ext cx="7617960" cy="403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/>
          </a:p>
          <a:p>
            <a:r>
              <a:rPr b="1" lang="en-US" sz="3600">
                <a:solidFill>
                  <a:srgbClr val="ffffff"/>
                </a:solidFill>
                <a:latin typeface="Arial"/>
              </a:rPr>
              <a:t>FUEL FLOW</a:t>
            </a:r>
            <a:endParaRPr/>
          </a:p>
          <a:p>
            <a:endParaRPr/>
          </a:p>
          <a:p>
            <a:r>
              <a:rPr b="1" lang="en-US" sz="2400">
                <a:solidFill>
                  <a:srgbClr val="ffff00"/>
                </a:solidFill>
                <a:latin typeface="Arial"/>
              </a:rPr>
              <a:t>INDICATES THE FLOW OF FUEL</a:t>
            </a:r>
            <a:endParaRPr/>
          </a:p>
          <a:p>
            <a:r>
              <a:rPr b="1" lang="en-US" sz="2400">
                <a:solidFill>
                  <a:srgbClr val="ffff00"/>
                </a:solidFill>
                <a:latin typeface="Arial"/>
              </a:rPr>
              <a:t>THROUGH THE FLOW DISTRIBUTION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VALVE  (GPH).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4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</p:spTree>
  </p:cSld>
  <p:timing>
    <p:tnLst>
      <p:par>
        <p:cTn id="541" dur="indefinite" restart="never" nodeType="tmRoot">
          <p:childTnLst>
            <p:seq>
              <p:cTn id="5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  <p:pic>
        <p:nvPicPr>
          <p:cNvPr id="46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1171800"/>
            <a:ext cx="8075160" cy="5239080"/>
          </a:xfrm>
          <a:prstGeom prst="rect">
            <a:avLst/>
          </a:prstGeom>
          <a:ln>
            <a:noFill/>
          </a:ln>
        </p:spPr>
      </p:pic>
      <p:sp>
        <p:nvSpPr>
          <p:cNvPr id="467" name="CustomShape 2"/>
          <p:cNvSpPr/>
          <p:nvPr/>
        </p:nvSpPr>
        <p:spPr>
          <a:xfrm>
            <a:off x="3885120" y="3823920"/>
            <a:ext cx="1133280" cy="820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FUEL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FLOW</a:t>
            </a:r>
            <a:endParaRPr/>
          </a:p>
        </p:txBody>
      </p:sp>
      <p:sp>
        <p:nvSpPr>
          <p:cNvPr id="468" name="CustomShape 3"/>
          <p:cNvSpPr/>
          <p:nvPr/>
        </p:nvSpPr>
        <p:spPr>
          <a:xfrm>
            <a:off x="4267080" y="4680360"/>
            <a:ext cx="302760" cy="3787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</p:spTree>
  </p:cSld>
  <p:timing>
    <p:tnLst>
      <p:par>
        <p:cTn id="543" dur="indefinite" restart="never" nodeType="tmRoot">
          <p:childTnLst>
            <p:seq>
              <p:cTn id="5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762120" y="1219320"/>
            <a:ext cx="79988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TACHOMETER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MONITORS THE ENGINE’S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CRANK SHAFT / PROPELLER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REVOLUTION PER MINUTE  (RPM).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70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</p:spTree>
  </p:cSld>
  <p:timing>
    <p:tnLst>
      <p:par>
        <p:cTn id="545" dur="indefinite" restart="never" nodeType="tmRoot">
          <p:childTnLst>
            <p:seq>
              <p:cTn id="5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GAUGES</a:t>
            </a:r>
            <a:endParaRPr/>
          </a:p>
        </p:txBody>
      </p:sp>
      <p:pic>
        <p:nvPicPr>
          <p:cNvPr id="47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1171800"/>
            <a:ext cx="8075160" cy="5239080"/>
          </a:xfrm>
          <a:prstGeom prst="rect">
            <a:avLst/>
          </a:prstGeom>
          <a:ln>
            <a:noFill/>
          </a:ln>
        </p:spPr>
      </p:pic>
      <p:sp>
        <p:nvSpPr>
          <p:cNvPr id="473" name="CustomShape 2"/>
          <p:cNvSpPr/>
          <p:nvPr/>
        </p:nvSpPr>
        <p:spPr>
          <a:xfrm>
            <a:off x="6800760" y="4150800"/>
            <a:ext cx="1101240" cy="45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00"/>
                </a:solidFill>
                <a:latin typeface="Arial Black"/>
              </a:rPr>
              <a:t>TACH</a:t>
            </a:r>
            <a:endParaRPr/>
          </a:p>
        </p:txBody>
      </p:sp>
      <p:sp>
        <p:nvSpPr>
          <p:cNvPr id="474" name="CustomShape 3"/>
          <p:cNvSpPr/>
          <p:nvPr/>
        </p:nvSpPr>
        <p:spPr>
          <a:xfrm>
            <a:off x="7194240" y="4612680"/>
            <a:ext cx="302760" cy="3787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80">
            <a:solidFill>
              <a:srgbClr val="ffff00"/>
            </a:solidFill>
            <a:round/>
          </a:ln>
        </p:spPr>
      </p:sp>
    </p:spTree>
  </p:cSld>
  <p:timing>
    <p:tnLst>
      <p:par>
        <p:cTn id="547" dur="indefinite" restart="never" nodeType="tmRoot">
          <p:childTnLst>
            <p:seq>
              <p:cTn id="5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762120" y="121932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400">
                <a:solidFill>
                  <a:srgbClr val="ffff00"/>
                </a:solidFill>
                <a:latin typeface="Arial"/>
              </a:rPr>
              <a:t>MEASURES THE CORRECT QUANTITY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OF FUEL, VAPORIZES IT AND MIXES IT WITH THE PROPER PROPORTION OF AIR TO BE DELIVERED TO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RATIO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OF FUEL IS REGULATED BY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MIXTURE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CONTROL.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THROTTLE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REGULATES THE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FLOW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OF AIR TO THE ENGINE.</a:t>
            </a:r>
            <a:endParaRPr/>
          </a:p>
        </p:txBody>
      </p:sp>
      <p:sp>
        <p:nvSpPr>
          <p:cNvPr id="476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</p:spTree>
  </p:cSld>
  <p:timing>
    <p:tnLst>
      <p:par>
        <p:cTn id="549" dur="indefinite" restart="never" nodeType="tmRoot">
          <p:childTnLst>
            <p:seq>
              <p:cTn id="550" dur="indefinite" nodeType="mainSeq">
                <p:childTnLst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241" end="2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241" end="2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1212840"/>
            <a:ext cx="7612200" cy="4913280"/>
          </a:xfrm>
          <a:prstGeom prst="rect">
            <a:avLst/>
          </a:prstGeom>
          <a:ln>
            <a:noFill/>
          </a:ln>
        </p:spPr>
      </p:pic>
      <p:sp>
        <p:nvSpPr>
          <p:cNvPr id="478" name="CustomShape 1"/>
          <p:cNvSpPr/>
          <p:nvPr/>
        </p:nvSpPr>
        <p:spPr>
          <a:xfrm>
            <a:off x="2265120" y="218520"/>
            <a:ext cx="4592520" cy="78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</p:spTree>
  </p:cSld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  <p:pic>
        <p:nvPicPr>
          <p:cNvPr id="48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81080" y="1371600"/>
            <a:ext cx="5246280" cy="4608000"/>
          </a:xfrm>
          <a:prstGeom prst="rect">
            <a:avLst/>
          </a:prstGeom>
          <a:ln>
            <a:noFill/>
          </a:ln>
        </p:spPr>
      </p:pic>
      <p:sp>
        <p:nvSpPr>
          <p:cNvPr id="481" name="CustomShape 2"/>
          <p:cNvSpPr/>
          <p:nvPr/>
        </p:nvSpPr>
        <p:spPr>
          <a:xfrm>
            <a:off x="5295240" y="5586120"/>
            <a:ext cx="194400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CARBURETOR</a:t>
            </a:r>
            <a:endParaRPr/>
          </a:p>
        </p:txBody>
      </p:sp>
    </p:spTree>
  </p:cSld>
  <p:timing>
    <p:tnLst>
      <p:par>
        <p:cTn id="559" dur="indefinite" restart="never" nodeType="tmRoot">
          <p:childTnLst>
            <p:seq>
              <p:cTn id="5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762120" y="1219320"/>
            <a:ext cx="7389360" cy="464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ICING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CARBURETOR IS SUSCEPTIBLE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TO ICING UNDER MOIST ATMOSPHERIC CONDITIONS.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ICE WHICH FORMS DUE TO THE DROP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 TEMPERATURE DURING THE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VAPORIZATION OF FUEL IS KNOWN AS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VAPORIZATION ICE.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8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</p:spTree>
  </p:cSld>
  <p:timing>
    <p:tnLst>
      <p:par>
        <p:cTn id="561" dur="indefinite" restart="never" nodeType="tmRoot">
          <p:childTnLst>
            <p:seq>
              <p:cTn id="562" dur="indefinite" nodeType="mainSeq">
                <p:childTnLst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762120" y="1295280"/>
            <a:ext cx="7236720" cy="4722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ICING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ICE WHICH FORMS FROM THE COOLING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DUE TO THE DECREASE IN PRESSURE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 THE CARBURETOR IS KNOWN AS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THROTTLE ICE.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INDICATED BY A LOSS IN POWER (RPM)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FOR AN AIRCRAFT WITH A FIXED PITCH PROPELLER. </a:t>
            </a:r>
            <a:endParaRPr/>
          </a:p>
        </p:txBody>
      </p:sp>
      <p:sp>
        <p:nvSpPr>
          <p:cNvPr id="485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</p:spTree>
  </p:cSld>
  <p:timing>
    <p:tnLst>
      <p:par>
        <p:cTn id="567" dur="indefinite" restart="never" nodeType="tmRoot">
          <p:childTnLst>
            <p:seq>
              <p:cTn id="568" dur="indefinite" nodeType="mainSeq">
                <p:childTnLst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0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HONEYCOMB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HONEYCOMB PATTERN BETWEEN TWO SHEETS OF ALUMINUM OR COMPOSITES.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HIGH STRENGTH; LIGHT WEIGHT; USED IN CABIN FLOORS AND DOORS.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HEAT DISSIPATION PROPERTIES MAKE IT SUITABLE FOR SKIN STRUCTURES ON SUPERSONIC AIRCRAFT.</a:t>
            </a: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29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29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762120" y="1066680"/>
            <a:ext cx="7541640" cy="426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ICING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INDICATED BY A DECREASE IN MANIFOLD PRESSURE (MP) FOR AN AIRCRAFT WITH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CONSTANT SPEED PROPELLER.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CARB ICING CAN CAUSE A COMPLETE ENGINE FAILURE.</a:t>
            </a:r>
            <a:endParaRPr/>
          </a:p>
        </p:txBody>
      </p:sp>
      <p:sp>
        <p:nvSpPr>
          <p:cNvPr id="48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</p:spTree>
  </p:cSld>
  <p:timing>
    <p:tnLst>
      <p:par>
        <p:cTn id="573" dur="indefinite" restart="never" nodeType="tmRoot">
          <p:childTnLst>
            <p:seq>
              <p:cTn id="574" dur="indefinite" nodeType="mainSeq">
                <p:childTnLst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15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  <p:pic>
        <p:nvPicPr>
          <p:cNvPr id="489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5240" y="1676520"/>
            <a:ext cx="5765760" cy="427464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1917720" y="5387760"/>
            <a:ext cx="204480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THROTTLE ICE</a:t>
            </a:r>
            <a:endParaRPr/>
          </a:p>
        </p:txBody>
      </p:sp>
    </p:spTree>
  </p:cSld>
  <p:timing>
    <p:tnLst>
      <p:par>
        <p:cTn id="579" dur="indefinite" restart="never" nodeType="tmRoot">
          <p:childTnLst>
            <p:seq>
              <p:cTn id="5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  <p:pic>
        <p:nvPicPr>
          <p:cNvPr id="49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7920" y="1382400"/>
            <a:ext cx="6234480" cy="487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81" dur="indefinite" restart="never" nodeType="tmRoot">
          <p:childTnLst>
            <p:seq>
              <p:cTn id="5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  <p:pic>
        <p:nvPicPr>
          <p:cNvPr id="494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6680" y="1404360"/>
            <a:ext cx="6994800" cy="495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83" dur="indefinite" restart="never" nodeType="tmRoot">
          <p:childTnLst>
            <p:seq>
              <p:cTn id="5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  <p:pic>
        <p:nvPicPr>
          <p:cNvPr id="49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0720" y="1371600"/>
            <a:ext cx="7160760" cy="3540240"/>
          </a:xfrm>
          <a:prstGeom prst="rect">
            <a:avLst/>
          </a:prstGeom>
          <a:ln>
            <a:noFill/>
          </a:ln>
        </p:spPr>
      </p:pic>
      <p:sp>
        <p:nvSpPr>
          <p:cNvPr id="497" name="CustomShape 2"/>
          <p:cNvSpPr/>
          <p:nvPr/>
        </p:nvSpPr>
        <p:spPr>
          <a:xfrm>
            <a:off x="228600" y="5181480"/>
            <a:ext cx="8608320" cy="109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200">
                <a:solidFill>
                  <a:srgbClr val="ffff00"/>
                </a:solidFill>
                <a:latin typeface="Arial"/>
              </a:rPr>
              <a:t>WHILE CARB ICING CAN OCCUR AT ANY TEMPERATURE,</a:t>
            </a:r>
            <a:endParaRPr/>
          </a:p>
          <a:p>
            <a:r>
              <a:rPr b="1" lang="en-US" sz="2200">
                <a:solidFill>
                  <a:srgbClr val="ffff00"/>
                </a:solidFill>
                <a:latin typeface="Arial"/>
              </a:rPr>
              <a:t>THE MOST SERIOUS ICING OCCURS BETWEEN: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200">
                <a:solidFill>
                  <a:srgbClr val="ff0000"/>
                </a:solidFill>
                <a:latin typeface="Arial"/>
              </a:rPr>
              <a:t>-5° C TO</a:t>
            </a:r>
            <a:r>
              <a:rPr lang="en-US" sz="2200">
                <a:solidFill>
                  <a:srgbClr val="ff0000"/>
                </a:solidFill>
                <a:latin typeface="Palatino Linotype"/>
              </a:rPr>
              <a:t> </a:t>
            </a:r>
            <a:r>
              <a:rPr b="1" lang="en-US" sz="2200">
                <a:solidFill>
                  <a:srgbClr val="ff0000"/>
                </a:solidFill>
                <a:latin typeface="Arial"/>
              </a:rPr>
              <a:t>+15° C</a:t>
            </a:r>
            <a:endParaRPr/>
          </a:p>
        </p:txBody>
      </p:sp>
    </p:spTree>
  </p:cSld>
  <p:timing>
    <p:tnLst>
      <p:par>
        <p:cTn id="585" dur="indefinite" restart="never" nodeType="tmRoot">
          <p:childTnLst>
            <p:seq>
              <p:cTn id="586" dur="indefinite" nodeType="mainSeq">
                <p:childTnLst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762120" y="121932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CARB HEAT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BEST WAY TO PREVENT CARB ICING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IS TO UTILIZE CARB HEAT AT REGULAR INTERVALS DURING THE FLIGHT.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ALWAYS UTILIZE CARB HEAT DURING DESCENTS, OR WHEN THE POWER IS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SET OUT OF THE GREEN ARC ON THE TACHOMETER.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AVOID PROLONGED USE OF CARB HEAT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ON THE GROUND AS THE AIR IS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UNFILTERED.</a:t>
            </a:r>
            <a:endParaRPr/>
          </a:p>
        </p:txBody>
      </p:sp>
      <p:sp>
        <p:nvSpPr>
          <p:cNvPr id="499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</p:spTree>
  </p:cSld>
  <p:timing>
    <p:tnLst>
      <p:par>
        <p:cTn id="591" dur="indefinite" restart="never" nodeType="tmRoot">
          <p:childTnLst>
            <p:seq>
              <p:cTn id="592" dur="indefinite" nodeType="mainSeq">
                <p:childTnLst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292" end="2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292" end="2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762120" y="121932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CARB HEAT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BECAUSE WARM AIR IS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LESS DENSE,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MIXTURE WILL BECOME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RICHER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WHEN CARB HEAT IS ON RESULTING IN SLIGHT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LOSS OF POWER.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CARB HEAT SHOULD BE OFF DURING TAKEOFF TO PROVIDE FULL POWER AND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TO AVOID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DETONATION.</a:t>
            </a:r>
            <a:endParaRPr/>
          </a:p>
        </p:txBody>
      </p:sp>
      <p:sp>
        <p:nvSpPr>
          <p:cNvPr id="501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</p:spTree>
  </p:cSld>
  <p:timing>
    <p:tnLst>
      <p:par>
        <p:cTn id="601" dur="indefinite" restart="never" nodeType="tmRoot">
          <p:childTnLst>
            <p:seq>
              <p:cTn id="602" dur="indefinite" nodeType="mainSeq">
                <p:childTnLst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762120" y="1828800"/>
            <a:ext cx="7922520" cy="441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CARB ICE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ICE WHICH BUILDS UP ON THE INTAKE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SCOOP OR AIR FILTER DUE TO SNOW,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SLEET OR SUPERCOOLED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WATER DROPLETS.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USE OF CARB HEAT; MANUAL OR AUTOMATIC ALTERNATE AIR WILL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RESTORE ADEQUATE AIRFLOW.</a:t>
            </a:r>
            <a:endParaRPr/>
          </a:p>
        </p:txBody>
      </p:sp>
      <p:sp>
        <p:nvSpPr>
          <p:cNvPr id="50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CARBURETOR</a:t>
            </a:r>
            <a:endParaRPr/>
          </a:p>
        </p:txBody>
      </p:sp>
    </p:spTree>
  </p:cSld>
  <p:timing>
    <p:tnLst>
      <p:par>
        <p:cTn id="607" dur="indefinite" restart="never" nodeType="tmRoot">
          <p:childTnLst>
            <p:seq>
              <p:cTn id="608" dur="indefinite" nodeType="mainSeq">
                <p:childTnLst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762120" y="160020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FUEL SERVO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(FUEL INJECTION)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METERS THE CORRECT QUANTITY OF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TO THE PROPER PROPORTION OF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 BASED ON THE THROTTLE AND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MIXTURE SETTING, BUT DOES NOT MIX THEM.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 IS DIRECTED TO THE INTAKE MANIFOLD.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FUEL IS DIRECTED TO THE FLOW DISTRIBUTION VALVE WHICH DIRECTS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FUEL TO THE INJECTORS IN THE CYLINDERS.</a:t>
            </a:r>
            <a:endParaRPr/>
          </a:p>
        </p:txBody>
      </p:sp>
      <p:sp>
        <p:nvSpPr>
          <p:cNvPr id="505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INJECTION</a:t>
            </a:r>
            <a:endParaRPr/>
          </a:p>
        </p:txBody>
      </p:sp>
    </p:spTree>
  </p:cSld>
  <p:timing>
    <p:tnLst>
      <p:par>
        <p:cTn id="613" dur="indefinite" restart="never" nodeType="tmRoot">
          <p:childTnLst>
            <p:seq>
              <p:cTn id="614" dur="indefinite" nodeType="mainSeq">
                <p:childTnLst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311" end="3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311" end="3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FUEL INJECTION</a:t>
            </a:r>
            <a:endParaRPr/>
          </a:p>
        </p:txBody>
      </p:sp>
      <p:pic>
        <p:nvPicPr>
          <p:cNvPr id="50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0" y="1600200"/>
            <a:ext cx="4903560" cy="4493520"/>
          </a:xfrm>
          <a:prstGeom prst="rect">
            <a:avLst/>
          </a:prstGeom>
          <a:ln>
            <a:noFill/>
          </a:ln>
        </p:spPr>
      </p:pic>
      <p:sp>
        <p:nvSpPr>
          <p:cNvPr id="508" name="CustomShape 2"/>
          <p:cNvSpPr/>
          <p:nvPr/>
        </p:nvSpPr>
        <p:spPr>
          <a:xfrm>
            <a:off x="2445120" y="1981080"/>
            <a:ext cx="1041840" cy="63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FUEL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SERVO</a:t>
            </a:r>
            <a:endParaRPr/>
          </a:p>
        </p:txBody>
      </p:sp>
    </p:spTree>
  </p:cSld>
  <p:timing>
    <p:tnLst>
      <p:par>
        <p:cTn id="623" dur="indefinite" restart="never" nodeType="tmRoot">
          <p:childTnLst>
            <p:seq>
              <p:cTn id="6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2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60800" y="1371600"/>
            <a:ext cx="6503760" cy="4874760"/>
          </a:xfrm>
          <a:prstGeom prst="rect">
            <a:avLst/>
          </a:prstGeom>
          <a:ln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1838520" y="5562720"/>
            <a:ext cx="184212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HONEYCOMB</a:t>
            </a:r>
            <a:endParaRPr/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CARBURETED VS. FUEL INJECTION</a:t>
            </a:r>
            <a:endParaRPr/>
          </a:p>
        </p:txBody>
      </p:sp>
      <p:sp>
        <p:nvSpPr>
          <p:cNvPr id="510" name="CustomShape 2"/>
          <p:cNvSpPr/>
          <p:nvPr/>
        </p:nvSpPr>
        <p:spPr>
          <a:xfrm>
            <a:off x="533520" y="1523880"/>
            <a:ext cx="3960360" cy="411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Arial"/>
              </a:rPr>
              <a:t>CARBURETED: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INEXPENSIVE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MORE RESISTANT TO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FUEL CONTAMINATION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SUSCEPTIBLE TO ICING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LESS EFFICIENT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POOR FUEL : AIR DISTRIBUTION</a:t>
            </a:r>
            <a:endParaRPr/>
          </a:p>
        </p:txBody>
      </p:sp>
      <p:sp>
        <p:nvSpPr>
          <p:cNvPr id="511" name="CustomShape 3"/>
          <p:cNvSpPr/>
          <p:nvPr/>
        </p:nvSpPr>
        <p:spPr>
          <a:xfrm>
            <a:off x="4495680" y="1523880"/>
            <a:ext cx="4493520" cy="411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Arial"/>
              </a:rPr>
              <a:t>FUEL INJECTED: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EXPENSIVE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SUSCEPTIBLE TO FUEL CONTAMINATION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NOT SUSCEPTIBLE TO ICING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MORE EFFICIENT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200">
                <a:solidFill>
                  <a:srgbClr val="ffff00"/>
                </a:solidFill>
                <a:latin typeface="Arial"/>
              </a:rPr>
              <a:t>GOOD FUEL : AIR DISTRIBUTION</a:t>
            </a:r>
            <a:endParaRPr/>
          </a:p>
        </p:txBody>
      </p:sp>
    </p:spTree>
  </p:cSld>
  <p:timing>
    <p:tnLst>
      <p:par>
        <p:cTn id="625" dur="indefinite" restart="never" nodeType="tmRoot">
          <p:childTnLst>
            <p:seq>
              <p:cTn id="626" dur="indefinite" nodeType="mainSeq">
                <p:childTnLst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762120" y="1219320"/>
            <a:ext cx="7541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MIXTURE CONTROL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MIXTURE MUST BE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LEANED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WHEN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FLYING AT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HIGHER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ALTITUDES.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MIXTURE MUST BE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ENRICHED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WHEN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FLYING AT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LOWER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ALTITUDES.</a:t>
            </a:r>
            <a:endParaRPr/>
          </a:p>
        </p:txBody>
      </p:sp>
      <p:sp>
        <p:nvSpPr>
          <p:cNvPr id="51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MIXTURE CONTROL</a:t>
            </a:r>
            <a:endParaRPr/>
          </a:p>
        </p:txBody>
      </p:sp>
    </p:spTree>
  </p:cSld>
  <p:timing>
    <p:tnLst>
      <p:par>
        <p:cTn id="665" dur="indefinite" restart="never" nodeType="tmRoot">
          <p:childTnLst>
            <p:seq>
              <p:cTn id="666" dur="indefinite" nodeType="mainSeq">
                <p:childTnLst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762120" y="2514600"/>
            <a:ext cx="7922520" cy="357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MIXTURE CONTROL</a:t>
            </a:r>
            <a:endParaRPr/>
          </a:p>
          <a:p>
            <a:endParaRPr/>
          </a:p>
          <a:p>
            <a:r>
              <a:rPr b="1" lang="en-US" sz="2400">
                <a:solidFill>
                  <a:srgbClr val="ffff00"/>
                </a:solidFill>
                <a:latin typeface="Arial"/>
              </a:rPr>
              <a:t>THE FUEL : AIR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RATIO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IS GOVERNED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BY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WEIGHT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AND </a:t>
            </a:r>
            <a:r>
              <a:rPr b="1" lang="en-US" sz="2400" u="sng">
                <a:solidFill>
                  <a:srgbClr val="ffff00"/>
                </a:solidFill>
                <a:latin typeface="Arial"/>
              </a:rPr>
              <a:t>NOT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BY VOLUME.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BEST POWER =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1:14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BEST ECONOMY =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1:15</a:t>
            </a:r>
            <a:endParaRPr/>
          </a:p>
        </p:txBody>
      </p:sp>
      <p:sp>
        <p:nvSpPr>
          <p:cNvPr id="515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MIXTURE CONTROL</a:t>
            </a:r>
            <a:endParaRPr/>
          </a:p>
        </p:txBody>
      </p:sp>
    </p:spTree>
  </p:cSld>
  <p:timing>
    <p:tnLst>
      <p:par>
        <p:cTn id="671" dur="indefinite" restart="never" nodeType="tmRoot">
          <p:childTnLst>
            <p:seq>
              <p:cTn id="672" dur="indefinite" nodeType="mainSeq">
                <p:childTnLst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533520" y="2514600"/>
            <a:ext cx="8456040" cy="2664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MIXTURE CONTROL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RICHER MIXTURES → HIGHER POWER SETTINGS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LEANER MIXTURES → CRUISE POWER SETTINGS</a:t>
            </a:r>
            <a:endParaRPr/>
          </a:p>
        </p:txBody>
      </p:sp>
      <p:sp>
        <p:nvSpPr>
          <p:cNvPr id="51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MIXTURE CONTROL</a:t>
            </a:r>
            <a:endParaRPr/>
          </a:p>
        </p:txBody>
      </p:sp>
    </p:spTree>
  </p:cSld>
  <p:timing>
    <p:tnLst>
      <p:par>
        <p:cTn id="681" dur="indefinite" restart="never" nodeType="tmRoot">
          <p:childTnLst>
            <p:seq>
              <p:cTn id="682" dur="indefinite" nodeType="mainSeq">
                <p:childTnLst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228600" y="1219320"/>
            <a:ext cx="82274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OIL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LUBRICANT FOR INTERNAL COMBUSTION ENGINES HAS FOUR BASIC FUNCTIONS: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COOLING; SEALING; LUBRICATING;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FLUSHING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REQUIREMENTS FOR OIL ARE: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VISCOSITY; HIGH FLASH POINT;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LOW CARBON CONTENT; LOW POUR POINT</a:t>
            </a:r>
            <a:endParaRPr/>
          </a:p>
        </p:txBody>
      </p:sp>
      <p:sp>
        <p:nvSpPr>
          <p:cNvPr id="519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687" dur="indefinite" restart="never" nodeType="tmRoot">
          <p:childTnLst>
            <p:seq>
              <p:cTn id="688" dur="indefinite" nodeType="mainSeq">
                <p:childTnLst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228600" y="1219320"/>
            <a:ext cx="81511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OIL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COOLING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– CARRIES AWAY HEAT CREATED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BY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SEALING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– PROVIDES A SEAL BETWEEN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PISTON RINGS AND CYLINDER WALLS.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LUBRICATION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– MAINTAINS AN OIL FILM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BETWEEN MOVING PARTS AVOIDING METAL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ON METAL CONTACT.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FLUSHING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– CLEANS AND FLUSHES THE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INTERIOR OF THE ENGINE OF CONTAMINANTS.  </a:t>
            </a:r>
            <a:r>
              <a:rPr lang="en-US" sz="2400">
                <a:solidFill>
                  <a:srgbClr val="ffffff"/>
                </a:solidFill>
                <a:latin typeface="Palatino Linotype"/>
              </a:rPr>
              <a:t> </a:t>
            </a:r>
            <a:endParaRPr/>
          </a:p>
        </p:txBody>
      </p:sp>
      <p:sp>
        <p:nvSpPr>
          <p:cNvPr id="521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01" dur="indefinite" restart="never" nodeType="tmRoot">
          <p:childTnLst>
            <p:seq>
              <p:cTn id="702" dur="indefinite" nodeType="mainSeq">
                <p:childTnLst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293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293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293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228600" y="1219320"/>
            <a:ext cx="83797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OIL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VISCOSITY 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=   RESISTANCE TO FLOW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HIGH VISCOSITY  =  FLOWS LIKE HONEY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LOW VISCOSITY   =  FLOWS LIKE WATER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HIGH VISCOSITY IS USED IN HOT CLIMATES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(HIGHER OIL PRESSURE RESULTS IF USED IN COLD CLIMATES)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LOW VISCOSITY IS USED IN COLD CLIMATES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(LOWER OIL PRESSURE RESULTS IF USED IN WARM CLIMATES)</a:t>
            </a:r>
            <a:endParaRPr/>
          </a:p>
        </p:txBody>
      </p:sp>
      <p:sp>
        <p:nvSpPr>
          <p:cNvPr id="52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15" dur="indefinite" restart="never" nodeType="tmRoot">
          <p:childTnLst>
            <p:seq>
              <p:cTn id="716" dur="indefinite" nodeType="mainSeq">
                <p:childTnLst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05" end="3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05" end="3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05" end="3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05" end="3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228600" y="914400"/>
            <a:ext cx="7998840" cy="426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OIL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HIGH FLASH POINT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– THE TEMPERATURE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BEYOND WHICH A FLUID WILL IGNITE.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THIS SHOULD BE WELL IN EXCESS OF THE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HIGHEST ENGINE TEMPERATURE.</a:t>
            </a:r>
            <a:endParaRPr/>
          </a:p>
        </p:txBody>
      </p:sp>
      <p:sp>
        <p:nvSpPr>
          <p:cNvPr id="525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29" dur="indefinite" restart="never" nodeType="tmRoot">
          <p:childTnLst>
            <p:seq>
              <p:cTn id="730" dur="indefinite" nodeType="mainSeq">
                <p:childTnLst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4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228600" y="1219320"/>
            <a:ext cx="8684640" cy="434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OIL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LOW CARBON CONTENT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–  LEAVE AS LITTLE CARBON AS POSSIBLE SHOULD OIL MAKE IT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PAST THE SCRAPER RING AND BURN.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OILS WHICH RESIST DETERIORATION AND THE FORMATION OF CARBON DEPOSITS HAVE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GOOD “OXIDATION STABILITY”.  </a:t>
            </a:r>
            <a:r>
              <a:rPr lang="en-US" sz="2400">
                <a:solidFill>
                  <a:srgbClr val="ffffff"/>
                </a:solidFill>
                <a:latin typeface="Palatino Linotype"/>
              </a:rPr>
              <a:t> </a:t>
            </a:r>
            <a:endParaRPr/>
          </a:p>
        </p:txBody>
      </p:sp>
      <p:sp>
        <p:nvSpPr>
          <p:cNvPr id="52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35" dur="indefinite" restart="never" nodeType="tmRoot">
          <p:childTnLst>
            <p:seq>
              <p:cTn id="736" dur="indefinite" nodeType="mainSeq">
                <p:childTnLst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228600" y="1066680"/>
            <a:ext cx="8684640" cy="456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OIL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LOW POUR POINT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– THE TEMPERATURE AT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WHICH OIL BECOMES SEMI SOLID AND LOSES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ITS FLOW CHARACTERISTICS.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ENGINES MUST BE PRE-HEATED IN COLD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CLIMATES TO ENSURE ADEQUATE POUR POINT PRIOR TO ENGINE START UP.</a:t>
            </a:r>
            <a:endParaRPr/>
          </a:p>
        </p:txBody>
      </p:sp>
      <p:sp>
        <p:nvSpPr>
          <p:cNvPr id="529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41" dur="indefinite" restart="never" nodeType="tmRoot">
          <p:childTnLst>
            <p:seq>
              <p:cTn id="742" dur="indefinite" nodeType="mainSeq">
                <p:childTnLst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COMPOSITE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SANDWICH CONSTRUCTION OF TWO HIGH-STRENGTH FACE SHEETS EMBEDDED IN A HARDENED EPOXY OR RESIN WITH A LIGHT WEIGHT CORE MATERIAL.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FIBERGLASS, KEVLAR, CARBON FIBER.</a:t>
            </a:r>
            <a:endParaRPr/>
          </a:p>
        </p:txBody>
      </p:sp>
      <p:sp>
        <p:nvSpPr>
          <p:cNvPr id="132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76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OIL GRADING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OIL IS GRADED USING A S.A.E. NUMBER TO INDICATE ITS VISCOSITY.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000">
                <a:solidFill>
                  <a:srgbClr val="ffff00"/>
                </a:solidFill>
                <a:latin typeface="Arial"/>
              </a:rPr>
              <a:t>(SOCIETY OF AUTOMOTIVE ENGINEERS)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HIGH VISCOSITY OIL =  HIGH S.A.E. NUMBER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LOW VISCOSITY OIL  =  LOW S.A.E. NUMBER</a:t>
            </a:r>
            <a:endParaRPr/>
          </a:p>
        </p:txBody>
      </p:sp>
      <p:sp>
        <p:nvSpPr>
          <p:cNvPr id="531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47" dur="indefinite" restart="never" nodeType="tmRoot">
          <p:childTnLst>
            <p:seq>
              <p:cTn id="748" dur="indefinite" nodeType="mainSeq">
                <p:childTnLst>
                  <p:par>
                    <p:cTn id="749" fill="hold">
                      <p:stCondLst>
                        <p:cond delay="indefinite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3" fill="hold">
                      <p:stCondLst>
                        <p:cond delay="indefinite"/>
                      </p:stCondLst>
                      <p:childTnLst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228600" y="1371600"/>
            <a:ext cx="8684640" cy="449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OIL GRADING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S.A.E. 60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-      SUMMER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S.A.E. 50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-      FALL / SPRING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S.A.E. 40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-      WINTER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S.A.E. 30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-      ARCTIC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3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57" dur="indefinite" restart="never" nodeType="tmRoot">
          <p:childTnLst>
            <p:seq>
              <p:cTn id="758" dur="indefinite" nodeType="mainSeq">
                <p:childTnLst>
                  <p:par>
                    <p:cTn id="759" fill="hold">
                      <p:stCondLst>
                        <p:cond delay="indefinite"/>
                      </p:stCondLst>
                      <p:childTnLst>
                        <p:par>
                          <p:cTn id="760" fill="hold">
                            <p:stCondLst>
                              <p:cond delay="0"/>
                            </p:stCondLst>
                            <p:childTnLst>
                              <p:par>
                                <p:cTn id="7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7" fill="hold">
                      <p:stCondLst>
                        <p:cond delay="indefinite"/>
                      </p:stCondLst>
                      <p:childTnLst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228600" y="1447920"/>
            <a:ext cx="8684640" cy="464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OIL TYPES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TWO TYPES OF OIL CAN BE USED IN AIRCRAFT COMBUSTION ENGINES: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MINERAL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Arial"/>
              </a:rPr>
              <a:t>ASHLESS DISPERSANT (A.D.)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35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71" dur="indefinite" restart="never" nodeType="tmRoot">
          <p:childTnLst>
            <p:seq>
              <p:cTn id="772" dur="indefinite" nodeType="mainSeq">
                <p:childTnLst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7" fill="hold">
                      <p:stCondLst>
                        <p:cond delay="indefinite"/>
                      </p:stCondLst>
                      <p:childTnLst>
                        <p:par>
                          <p:cTn id="778" fill="hold">
                            <p:stCondLst>
                              <p:cond delay="0"/>
                            </p:stCondLst>
                            <p:childTnLst>
                              <p:par>
                                <p:cTn id="7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228600" y="1600200"/>
            <a:ext cx="8684640" cy="487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MINERAL OIL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IS USED DURING THE ENGINE BREAK-IN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PERIOD TO HELP SEAT THE COMPRESSION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RINGS.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HAS LESS LUBRICITY THAN A.D. OIL WHICH PROVIDES INCREASED FRICTION FOR THE “SEATING” THE RINGS.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3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81" dur="indefinite" restart="never" nodeType="tmRoot">
          <p:childTnLst>
            <p:seq>
              <p:cTn id="782" dur="indefinite" nodeType="mainSeq">
                <p:childTnLst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228600" y="1676520"/>
            <a:ext cx="7922520" cy="464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A.D. OIL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ASHLESS DISPERSANT OIL HAS ADDITIVES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WHICH SUSPEND CARBON AND DEBRIS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FROM INSIDE THE ENGINE AND CARRY THEM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TO THE OIL FILTER.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A.D. OIL TURNS BLACK WITHIN THE FIRST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FEW HOURS OF USE.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39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87" dur="indefinite" restart="never" nodeType="tmRoot">
          <p:childTnLst>
            <p:seq>
              <p:cTn id="788" dur="indefinite" nodeType="mainSeq">
                <p:childTnLst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228600" y="1219320"/>
            <a:ext cx="83037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METHODS OF LUBRICATION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FORCE FEED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– OIL PUMPED THROUGH A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HOLLOW CRANKSHAFT WHERE IT LUBRICATES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BEARINGS AND IS SPRAYED AS A MIST TO LUBRICATE THE RAMAINING PARTS OF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SPLASH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– OIL IS CHURNED BY THE CRANKSHAFT INTO A HEAVY MIST THAT SPLASHED OVER VARIOUS PARTS OF THE ENGINE.</a:t>
            </a:r>
            <a:endParaRPr/>
          </a:p>
        </p:txBody>
      </p:sp>
      <p:sp>
        <p:nvSpPr>
          <p:cNvPr id="541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93" dur="indefinite" restart="never" nodeType="tmRoot">
          <p:childTnLst>
            <p:seq>
              <p:cTn id="794" dur="indefinite" nodeType="mainSeq">
                <p:childTnLst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291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228600" y="1219320"/>
            <a:ext cx="85323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METHODS OF LUBRICATION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DRY SUMP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– OIL IS PUMPED FROM A SEPARATE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OIL RESERVOIR INTO THE ENGINE UNDER PRESSURE AND IS RETURNED FROM A SUMP THROUGH AN OIL COOLER BACK INTO THE RESERVOIR.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0000"/>
                </a:solidFill>
                <a:latin typeface="Arial"/>
              </a:rPr>
              <a:t>WET SUMP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– OIL IS PUMPED FROM A SUMP UNDER THE ENGINE THROUGH THE ENGINE GALLERIES AND CRANKSHAFT; THROUGH AN OIL COOLER; AND RETURNED TO THE OIL SUMP BY GRAVITY.</a:t>
            </a:r>
            <a:endParaRPr/>
          </a:p>
        </p:txBody>
      </p:sp>
      <p:sp>
        <p:nvSpPr>
          <p:cNvPr id="54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799" dur="indefinite" restart="never" nodeType="tmRoot">
          <p:childTnLst>
            <p:seq>
              <p:cTn id="800" dur="indefinite" nodeType="mainSeq">
                <p:childTnLst>
                  <p:par>
                    <p:cTn id="801" fill="hold">
                      <p:stCondLst>
                        <p:cond delay="indefinite"/>
                      </p:stCondLst>
                      <p:childTnLst>
                        <p:par>
                          <p:cTn id="802" fill="hold">
                            <p:stCondLst>
                              <p:cond delay="0"/>
                            </p:stCondLst>
                            <p:childTnLst>
                              <p:par>
                                <p:cTn id="8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349" end="3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188720"/>
            <a:ext cx="8228160" cy="5576400"/>
          </a:xfrm>
          <a:prstGeom prst="rect">
            <a:avLst/>
          </a:prstGeom>
          <a:ln>
            <a:noFill/>
          </a:ln>
        </p:spPr>
      </p:pic>
      <p:sp>
        <p:nvSpPr>
          <p:cNvPr id="545" name="CustomShape 1"/>
          <p:cNvSpPr/>
          <p:nvPr/>
        </p:nvSpPr>
        <p:spPr>
          <a:xfrm>
            <a:off x="274320" y="309960"/>
            <a:ext cx="8593920" cy="78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DRY SUMP LUBRICATION</a:t>
            </a:r>
            <a:endParaRPr/>
          </a:p>
        </p:txBody>
      </p:sp>
    </p:spTree>
  </p:cSld>
  <p:timing>
    <p:tnLst>
      <p:par>
        <p:cTn id="805" dur="indefinite" restart="never" nodeType="tmRoot">
          <p:childTnLst>
            <p:seq>
              <p:cTn id="8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228600" y="129528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VENTING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CRANKCASES MUST BE VENTED TO ALLOW FOR MOISTURE  AND GASES TO ESCAPE FROM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“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BLOW-BY” IS THE LEAKAGE OF THE FUEL:AIR MIXTURE OR EXHAUST GASES PAST THE PISTON RINGS INTO THE CRANK CASE.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VENTING PREVENTS PRESSURE FROM BUILDING UP IN THE CRANK CASE.</a:t>
            </a:r>
            <a:endParaRPr/>
          </a:p>
        </p:txBody>
      </p:sp>
      <p:sp>
        <p:nvSpPr>
          <p:cNvPr id="54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807" dur="indefinite" restart="never" nodeType="tmRoot">
          <p:childTnLst>
            <p:seq>
              <p:cTn id="808" dur="indefinite" nodeType="mainSeq">
                <p:childTnLst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228600" y="1219320"/>
            <a:ext cx="85323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OIL COOLER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MAINTAINS OIL TEMPERATURE WHILE THE ENGINE IS RUNNING.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HOT OIL REQUIRING COOLING IS ROUTED THROUGH THE COOLER; THEN BACK THROUGH AN OIL FILTER; THEN TO A PRESSURE RELEIF VALVE BEFORE BEING CIRCULATED THROUGH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OIL THAT DOES NOT REQUIRE COOLING IS ROUTED DIRECTLY TO THE FILTER AND PRESSURE RELIEF VALVE BY A THERMOSTATIC BYPASS VALVE.</a:t>
            </a:r>
            <a:endParaRPr/>
          </a:p>
        </p:txBody>
      </p:sp>
      <p:sp>
        <p:nvSpPr>
          <p:cNvPr id="549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817" dur="indefinite" restart="never" nodeType="tmRoot">
          <p:childTnLst>
            <p:seq>
              <p:cTn id="818" dur="indefinite" nodeType="mainSeq">
                <p:childTnLst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359" end="3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359" end="3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1115640"/>
            <a:ext cx="3656160" cy="345492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63440" y="1097280"/>
            <a:ext cx="3656160" cy="40492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920" y="4700160"/>
            <a:ext cx="2741760" cy="205596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365760" y="309960"/>
            <a:ext cx="8433360" cy="78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ffffff"/>
                </a:solidFill>
                <a:latin typeface="Arial"/>
              </a:rPr>
              <a:t>Fiberglass, Kevlar, Carbon Fiber</a:t>
            </a: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  <p:pic>
        <p:nvPicPr>
          <p:cNvPr id="551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447920"/>
            <a:ext cx="6366600" cy="4911120"/>
          </a:xfrm>
          <a:prstGeom prst="rect">
            <a:avLst/>
          </a:prstGeom>
          <a:ln>
            <a:noFill/>
          </a:ln>
        </p:spPr>
      </p:pic>
      <p:sp>
        <p:nvSpPr>
          <p:cNvPr id="552" name="CustomShape 2"/>
          <p:cNvSpPr/>
          <p:nvPr/>
        </p:nvSpPr>
        <p:spPr>
          <a:xfrm>
            <a:off x="6228360" y="2362320"/>
            <a:ext cx="1287360" cy="63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    </a:t>
            </a:r>
            <a:r>
              <a:rPr b="1" lang="en-US">
                <a:solidFill>
                  <a:srgbClr val="000000"/>
                </a:solidFill>
                <a:latin typeface="Arial Black"/>
              </a:rPr>
              <a:t>OIL 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COOLER</a:t>
            </a:r>
            <a:endParaRPr/>
          </a:p>
        </p:txBody>
      </p:sp>
    </p:spTree>
  </p:cSld>
  <p:timing>
    <p:tnLst>
      <p:par>
        <p:cTn id="827" dur="indefinite" restart="never" nodeType="tmRoot">
          <p:childTnLst>
            <p:seq>
              <p:cTn id="8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228600" y="1219320"/>
            <a:ext cx="81511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FILTERS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OIL FILTERS ARE DESIGNED TO FILTER CONTAMINANTS FROM INSIDE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SPIN-ON FULL-FLOW OIL FILTERS ARE CUT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OPEN WHEN THE OIL IS CHANGED TO INSPECT FOR METAL FILINGS.</a:t>
            </a:r>
            <a:endParaRPr/>
          </a:p>
        </p:txBody>
      </p:sp>
      <p:sp>
        <p:nvSpPr>
          <p:cNvPr id="554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</p:spTree>
  </p:cSld>
  <p:timing>
    <p:tnLst>
      <p:par>
        <p:cTn id="829" dur="indefinite" restart="never" nodeType="tmRoot">
          <p:childTnLst>
            <p:seq>
              <p:cTn id="830" dur="indefinite" nodeType="mainSeq">
                <p:childTnLst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179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  <p:pic>
        <p:nvPicPr>
          <p:cNvPr id="55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22560" y="1295280"/>
            <a:ext cx="4947840" cy="4947840"/>
          </a:xfrm>
          <a:prstGeom prst="rect">
            <a:avLst/>
          </a:prstGeom>
          <a:ln>
            <a:noFill/>
          </a:ln>
        </p:spPr>
      </p:pic>
      <p:sp>
        <p:nvSpPr>
          <p:cNvPr id="557" name="CustomShape 2"/>
          <p:cNvSpPr/>
          <p:nvPr/>
        </p:nvSpPr>
        <p:spPr>
          <a:xfrm>
            <a:off x="2174040" y="1361520"/>
            <a:ext cx="166536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OIL FILTER</a:t>
            </a:r>
            <a:endParaRPr/>
          </a:p>
        </p:txBody>
      </p:sp>
    </p:spTree>
  </p:cSld>
  <p:timing>
    <p:tnLst>
      <p:par>
        <p:cTn id="835" dur="indefinite" restart="never" nodeType="tmRoot">
          <p:childTnLst>
            <p:seq>
              <p:cTn id="8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LUBRICATING SYSTEM</a:t>
            </a:r>
            <a:endParaRPr/>
          </a:p>
        </p:txBody>
      </p:sp>
      <p:pic>
        <p:nvPicPr>
          <p:cNvPr id="55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30880" y="1466280"/>
            <a:ext cx="5781600" cy="4279320"/>
          </a:xfrm>
          <a:prstGeom prst="rect">
            <a:avLst/>
          </a:prstGeom>
          <a:ln>
            <a:noFill/>
          </a:ln>
        </p:spPr>
      </p:pic>
      <p:sp>
        <p:nvSpPr>
          <p:cNvPr id="560" name="CustomShape 2"/>
          <p:cNvSpPr/>
          <p:nvPr/>
        </p:nvSpPr>
        <p:spPr>
          <a:xfrm>
            <a:off x="4694760" y="1523880"/>
            <a:ext cx="284652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OIL FILTER CUTTER</a:t>
            </a:r>
            <a:endParaRPr/>
          </a:p>
        </p:txBody>
      </p:sp>
    </p:spTree>
  </p:cSld>
  <p:timing>
    <p:tnLst>
      <p:par>
        <p:cTn id="837" dur="indefinite" restart="never" nodeType="tmRoot">
          <p:childTnLst>
            <p:seq>
              <p:cTn id="8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3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1700640"/>
            <a:ext cx="7389360" cy="4012200"/>
          </a:xfrm>
          <a:prstGeom prst="rect">
            <a:avLst/>
          </a:prstGeom>
          <a:ln>
            <a:noFill/>
          </a:ln>
        </p:spPr>
      </p:pic>
      <p:sp>
        <p:nvSpPr>
          <p:cNvPr id="139" name="CustomShape 2"/>
          <p:cNvSpPr/>
          <p:nvPr/>
        </p:nvSpPr>
        <p:spPr>
          <a:xfrm>
            <a:off x="933480" y="5216040"/>
            <a:ext cx="385056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COMPOSITE / CARBON FIBER</a:t>
            </a:r>
            <a:endParaRPr/>
          </a:p>
        </p:txBody>
      </p:sp>
      <p:sp>
        <p:nvSpPr>
          <p:cNvPr id="140" name="CustomShape 3"/>
          <p:cNvSpPr/>
          <p:nvPr/>
        </p:nvSpPr>
        <p:spPr>
          <a:xfrm>
            <a:off x="1044000" y="1828800"/>
            <a:ext cx="277776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BLACKSHAPE CF300</a:t>
            </a:r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AIRCRAFT COMPONENTS</a:t>
            </a:r>
            <a:endParaRPr/>
          </a:p>
        </p:txBody>
      </p:sp>
      <p:pic>
        <p:nvPicPr>
          <p:cNvPr id="85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00640" y="1188720"/>
            <a:ext cx="7611120" cy="425124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640080" y="5669280"/>
            <a:ext cx="7771680" cy="82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MATERIALS NEED TO BE LIGHT, WITHSTAND STRESSES AND BE CORROSION-RESISTANT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CORROSION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OXIDATION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PRODUCED BY MOIST ATMOSPHERIC CONDITIONS, THE EFFECTS ARE WORSE IN THE VICINITY OF SALT WATER.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TREATABLE TO PREVENT FURTHER DAMAGE. </a:t>
            </a:r>
            <a:endParaRPr/>
          </a:p>
        </p:txBody>
      </p:sp>
      <p:sp>
        <p:nvSpPr>
          <p:cNvPr id="142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5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4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1905120"/>
            <a:ext cx="7465320" cy="373176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3644280" y="4735440"/>
            <a:ext cx="185256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OXIDIZATION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CORROSION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INTERCRYSTALLINE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CAUSED BY A CHEMICAL OR ELECTROLYTIC REACTION (GRAIN BOUNDARIES).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DIFFICULT TO DETECT, UNTREATABLE, REQUIRES REMOVAL AND REPLACEMENT.  </a:t>
            </a:r>
            <a:endParaRPr/>
          </a:p>
        </p:txBody>
      </p:sp>
      <p:sp>
        <p:nvSpPr>
          <p:cNvPr id="14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4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9480" y="2057400"/>
            <a:ext cx="7846560" cy="351684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852480" y="2351160"/>
            <a:ext cx="271692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INTERCRYSTALLINE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CORROSION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DISSIMILAR METAL / Galvanic Corrosion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WHEN METALS OF DIFFERENT CHEMICAL PROPERTIES ARE IN CONTACT, AND ARE IN THE PRESENCE OF MOISTURE.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METAL MOST EASILY OXIDIZED WILL BE</a:t>
            </a:r>
            <a:r>
              <a:rPr lang="en-US" sz="2400">
                <a:solidFill>
                  <a:srgbClr val="ffff00"/>
                </a:solidFill>
                <a:latin typeface="Arial"/>
              </a:rPr>
              <a:t>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SUBJECT TO CORROSION.  </a:t>
            </a:r>
            <a:endParaRPr/>
          </a:p>
        </p:txBody>
      </p:sp>
      <p:sp>
        <p:nvSpPr>
          <p:cNvPr id="152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13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63360" y="-144360"/>
            <a:ext cx="302760" cy="302760"/>
          </a:xfrm>
          <a:prstGeom prst="rect">
            <a:avLst/>
          </a:prstGeom>
          <a:noFill/>
          <a:ln>
            <a:noFill/>
          </a:ln>
        </p:spPr>
      </p:sp>
      <p:pic>
        <p:nvPicPr>
          <p:cNvPr id="155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76520" y="1676520"/>
            <a:ext cx="5722200" cy="447444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1914120" y="2210040"/>
            <a:ext cx="167724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DISSIMILAR</a:t>
            </a:r>
            <a:endParaRPr/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CORROSION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STRESS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OVERTIGHTENED NUTS AND HYDRAULIC FITTINGS, OVERTORQUED BOLTS, PRESSED BEARINGS.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DIFFICULT TO DETECT UNTIL A CRACK APPEARS.  </a:t>
            </a: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63360" y="-144360"/>
            <a:ext cx="302760" cy="302760"/>
          </a:xfrm>
          <a:prstGeom prst="rect">
            <a:avLst/>
          </a:prstGeom>
          <a:noFill/>
          <a:ln>
            <a:noFill/>
          </a:ln>
        </p:spPr>
      </p:sp>
      <p:pic>
        <p:nvPicPr>
          <p:cNvPr id="161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54000" y="1883160"/>
            <a:ext cx="3579120" cy="4335120"/>
          </a:xfrm>
          <a:prstGeom prst="rect">
            <a:avLst/>
          </a:prstGeom>
          <a:ln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2865240" y="5851080"/>
            <a:ext cx="118044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STRESS</a:t>
            </a:r>
            <a:endParaRPr/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CORROSION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FRETTING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DUE TO THE SLIGHT MOVEMENT BETWEEN CLOSE FITTED METAL PARTS.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MOVEMENT DESTROYS ANY PROTECTIVE FILM AND PRODUCES FINE PARTICLES OF METAL AND OXIDE THAT ABSORB MOISTURE.  </a:t>
            </a: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0" y="1344240"/>
            <a:ext cx="4570920" cy="222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sp>
        <p:nvSpPr>
          <p:cNvPr id="167" name="CustomShape 2"/>
          <p:cNvSpPr/>
          <p:nvPr/>
        </p:nvSpPr>
        <p:spPr>
          <a:xfrm>
            <a:off x="63360" y="-144360"/>
            <a:ext cx="302760" cy="302760"/>
          </a:xfrm>
          <a:prstGeom prst="rect">
            <a:avLst/>
          </a:prstGeom>
          <a:noFill/>
          <a:ln>
            <a:noFill/>
          </a:ln>
        </p:spPr>
      </p:sp>
      <p:pic>
        <p:nvPicPr>
          <p:cNvPr id="16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6680" y="2160720"/>
            <a:ext cx="7084440" cy="300960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1064520" y="2160720"/>
            <a:ext cx="147312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FRETTING</a:t>
            </a:r>
            <a:endParaRPr/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121932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WOOD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LIGHT AND EASY TO WORK WITH.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IT HAS BEEN WIDELY USED IN AIRFRAME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AND WING CONSTRUCTION.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IT CAN BE USED AS A COVERING TO</a:t>
            </a:r>
            <a:endParaRPr/>
          </a:p>
          <a:p>
            <a:pPr lvl="1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PROVIDE A SMOOTH FINISH.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8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54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54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87680"/>
            <a:ext cx="8258760" cy="42544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365760" y="365760"/>
            <a:ext cx="8433360" cy="78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Stresses and Strain</a:t>
            </a:r>
            <a:endParaRPr/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STRESSES AND STRAIN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COMPRESSION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“CRUSHING” EFFECT.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AIRCRAFT FUSELAGE AND WINGS ARE SUBJECTED TO COMPRESSION.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STRESSES AND STRAIN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TENSION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“STRETCHING” EFFECT.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AIRCRAFT BRACING AND RIGGING ARE SUBJECTED TO TENSION.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STRESSES AND STRAIN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TORSION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“TWISTING” OR “BENDING” EFFECT.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AIRCRAFT LANDING GEAR IS SUBJECTED TO TORSION.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STRESSES AND STRAIN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SHEARING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“CUTTING” EFFECT.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AIRCRAFT ENGINE MOUNTING BOLTS ARE SUBJECTED TO SHEARING FORCES.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9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STRESSES AND STRAIN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BENDING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“WARPING” EFFECT.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AIRCRAFT WING SPARS ARE SUBJECTED TO BENDING FORCES.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1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762120" y="4754880"/>
            <a:ext cx="7617960" cy="1644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TUBE &amp; TRUSS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TUBES WELDED TOGETHER TO FORM THE FRAME.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JOINED TRIANGLES – TRUSSES</a:t>
            </a:r>
            <a:endParaRPr/>
          </a:p>
        </p:txBody>
      </p:sp>
      <p:sp>
        <p:nvSpPr>
          <p:cNvPr id="18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0" y="1828800"/>
            <a:ext cx="5484960" cy="269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86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1447920"/>
            <a:ext cx="7465320" cy="4963320"/>
          </a:xfrm>
          <a:prstGeom prst="rect">
            <a:avLst/>
          </a:prstGeom>
          <a:ln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1233000" y="1752480"/>
            <a:ext cx="250200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PIPER SUPER CUB</a:t>
            </a:r>
            <a:endParaRPr/>
          </a:p>
        </p:txBody>
      </p:sp>
      <p:sp>
        <p:nvSpPr>
          <p:cNvPr id="188" name="CustomShape 3"/>
          <p:cNvSpPr/>
          <p:nvPr/>
        </p:nvSpPr>
        <p:spPr>
          <a:xfrm>
            <a:off x="5880240" y="5867280"/>
            <a:ext cx="208872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TUBE &amp; TRUSS</a:t>
            </a:r>
            <a:endParaRPr/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762120" y="4572000"/>
            <a:ext cx="7617960" cy="1826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MONOCOQUE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(SHELL ONLY)</a:t>
            </a:r>
            <a:endParaRPr/>
          </a:p>
          <a:p>
            <a:pPr lvl="3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STRESSED SKIN STRUCTURE; FORMERS FORM THE SKIN AS DESIRED.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0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9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1680" y="1188720"/>
            <a:ext cx="5211000" cy="310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9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1338840"/>
            <a:ext cx="7922520" cy="522180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5495400" y="1567800"/>
            <a:ext cx="185724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LANCAIR 360</a:t>
            </a:r>
            <a:endParaRPr/>
          </a:p>
        </p:txBody>
      </p:sp>
      <p:sp>
        <p:nvSpPr>
          <p:cNvPr id="195" name="CustomShape 3"/>
          <p:cNvSpPr/>
          <p:nvPr/>
        </p:nvSpPr>
        <p:spPr>
          <a:xfrm>
            <a:off x="1152360" y="5943600"/>
            <a:ext cx="188172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MONOCOQUE</a:t>
            </a:r>
            <a:endParaRPr/>
          </a:p>
        </p:txBody>
      </p:sp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9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9480" y="1600200"/>
            <a:ext cx="7798680" cy="447444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6940440" y="5573520"/>
            <a:ext cx="96120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WOOD</a:t>
            </a:r>
            <a:endParaRPr/>
          </a:p>
        </p:txBody>
      </p:sp>
      <p:sp>
        <p:nvSpPr>
          <p:cNvPr id="92" name="CustomShape 3"/>
          <p:cNvSpPr/>
          <p:nvPr/>
        </p:nvSpPr>
        <p:spPr>
          <a:xfrm>
            <a:off x="934200" y="1752480"/>
            <a:ext cx="263124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BEECHCRAFT E17B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762120" y="5212080"/>
            <a:ext cx="7617960" cy="1186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SEMI-MONOCOQUE</a:t>
            </a:r>
            <a:endParaRPr/>
          </a:p>
          <a:p>
            <a:pPr lvl="3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300">
                <a:solidFill>
                  <a:srgbClr val="ffff00"/>
                </a:solidFill>
                <a:latin typeface="Arial"/>
              </a:rPr>
              <a:t>STIFFENERS ADDED TO RESIST PART OF THE LOAD – STRINGERS AND BULKHEADS.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9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188720"/>
            <a:ext cx="3839040" cy="338184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97680" y="1645920"/>
            <a:ext cx="4570560" cy="245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20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0720" y="1208160"/>
            <a:ext cx="7224840" cy="533196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1152360" y="1523880"/>
            <a:ext cx="206136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DHC-2 BEAVER</a:t>
            </a:r>
            <a:endParaRPr/>
          </a:p>
        </p:txBody>
      </p:sp>
      <p:sp>
        <p:nvSpPr>
          <p:cNvPr id="203" name="CustomShape 3"/>
          <p:cNvSpPr/>
          <p:nvPr/>
        </p:nvSpPr>
        <p:spPr>
          <a:xfrm>
            <a:off x="5500080" y="5922000"/>
            <a:ext cx="259164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SEMI-MONOCOQUE</a:t>
            </a:r>
            <a:endParaRPr/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9920" y="1828800"/>
            <a:ext cx="7611480" cy="399924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504000" y="302760"/>
            <a:ext cx="8090280" cy="1259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/>
          <a:p>
            <a:pPr algn="ctr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4400">
                <a:latin typeface="Arial"/>
              </a:rPr>
              <a:t>Types of Wing Structures</a:t>
            </a:r>
            <a:endParaRPr/>
          </a:p>
        </p:txBody>
      </p:sp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4000" y="302400"/>
            <a:ext cx="8090280" cy="1259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/>
          <a:p>
            <a:pPr algn="ctr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4400">
                <a:latin typeface="Arial"/>
              </a:rPr>
              <a:t>Types of Wing Structures</a:t>
            </a:r>
            <a:endParaRPr/>
          </a:p>
        </p:txBody>
      </p:sp>
      <p:sp>
        <p:nvSpPr>
          <p:cNvPr id="207" name="CustomShape 2"/>
          <p:cNvSpPr/>
          <p:nvPr/>
        </p:nvSpPr>
        <p:spPr>
          <a:xfrm>
            <a:off x="548640" y="3880080"/>
            <a:ext cx="8411400" cy="251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Truss Rib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Truss type design similar to fuselage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Truss carries the load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Usually is wood and covered with fabric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1408320"/>
            <a:ext cx="8228520" cy="224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04000" y="302760"/>
            <a:ext cx="9070920" cy="1259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/>
          <a:p>
            <a:pPr algn="ctr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4400">
                <a:latin typeface="Arial"/>
              </a:rPr>
              <a:t>Types of Wing Structures</a:t>
            </a:r>
            <a:endParaRPr/>
          </a:p>
        </p:txBody>
      </p:sp>
      <p:sp>
        <p:nvSpPr>
          <p:cNvPr id="210" name="CustomShape 2"/>
          <p:cNvSpPr/>
          <p:nvPr/>
        </p:nvSpPr>
        <p:spPr>
          <a:xfrm>
            <a:off x="457200" y="3840480"/>
            <a:ext cx="8265960" cy="27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Web Rib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“</a:t>
            </a:r>
            <a:r>
              <a:rPr lang="en-US" sz="2400">
                <a:solidFill>
                  <a:srgbClr val="ffffff"/>
                </a:solidFill>
                <a:latin typeface="Arial"/>
              </a:rPr>
              <a:t>semi-monocoque”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Modern design – present in our aircraft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Skin takes part of the load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Holes in the rib make the wing lighter, and provide passages for electrics and control cables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490400"/>
            <a:ext cx="8228520" cy="207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4000" y="302400"/>
            <a:ext cx="8181720" cy="97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/>
          <a:p>
            <a:pPr algn="ctr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4400">
                <a:latin typeface="Arial"/>
              </a:rPr>
              <a:t>Wings</a:t>
            </a:r>
            <a:endParaRPr/>
          </a:p>
        </p:txBody>
      </p:sp>
      <p:sp>
        <p:nvSpPr>
          <p:cNvPr id="213" name="CustomShape 2"/>
          <p:cNvSpPr/>
          <p:nvPr/>
        </p:nvSpPr>
        <p:spPr>
          <a:xfrm>
            <a:off x="365760" y="4389120"/>
            <a:ext cx="8502840" cy="109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lvl="1">
              <a:lnSpc>
                <a:spcPct val="8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Semi-Cantilever Wing (wings are supported by struts)</a:t>
            </a:r>
            <a:endParaRPr/>
          </a:p>
          <a:p>
            <a:pPr lvl="1">
              <a:lnSpc>
                <a:spcPct val="8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Example: Cessna 172</a:t>
            </a:r>
            <a:endParaRPr/>
          </a:p>
        </p:txBody>
      </p:sp>
      <p:pic>
        <p:nvPicPr>
          <p:cNvPr id="2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1371600"/>
            <a:ext cx="7314120" cy="283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04000" y="302760"/>
            <a:ext cx="8090280" cy="79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/>
          <a:p>
            <a:pPr algn="ctr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4400">
                <a:latin typeface="Arial"/>
              </a:rPr>
              <a:t>Wings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365760" y="4572000"/>
            <a:ext cx="8411400" cy="18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lvl="1">
              <a:lnSpc>
                <a:spcPct val="9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Full Cantilever Wing (wings are supported by spars only)</a:t>
            </a:r>
            <a:endParaRPr/>
          </a:p>
          <a:p>
            <a:pPr lvl="1">
              <a:lnSpc>
                <a:spcPct val="9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Example: Cessna Cardinal, Piper Arrow</a:t>
            </a:r>
            <a:endParaRPr/>
          </a:p>
        </p:txBody>
      </p:sp>
      <p:pic>
        <p:nvPicPr>
          <p:cNvPr id="2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22960" y="1182240"/>
            <a:ext cx="7468200" cy="302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4000" y="99720"/>
            <a:ext cx="8181720" cy="905040"/>
          </a:xfrm>
          <a:prstGeom prst="rect">
            <a:avLst/>
          </a:prstGeom>
          <a:noFill/>
          <a:ln>
            <a:noFill/>
          </a:ln>
        </p:spPr>
        <p:txBody>
          <a:bodyPr lIns="50760" rIns="132120" tIns="50760" bIns="5076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Types of Wing Structures</a:t>
            </a:r>
            <a:endParaRPr/>
          </a:p>
        </p:txBody>
      </p:sp>
      <p:pic>
        <p:nvPicPr>
          <p:cNvPr id="2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279800"/>
            <a:ext cx="4282920" cy="246816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365760" y="4206240"/>
            <a:ext cx="8411400" cy="237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lvl="2">
              <a:lnSpc>
                <a:spcPct val="9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Wing Tanks</a:t>
            </a:r>
            <a:endParaRPr/>
          </a:p>
          <a:p>
            <a:pPr lvl="2">
              <a:lnSpc>
                <a:spcPct val="9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Rigid Removable (removable compartments)</a:t>
            </a:r>
            <a:endParaRPr/>
          </a:p>
          <a:p>
            <a:pPr lvl="2">
              <a:lnSpc>
                <a:spcPct val="9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Bladder (reinforced rubber)</a:t>
            </a:r>
            <a:endParaRPr/>
          </a:p>
          <a:p>
            <a:pPr lvl="2">
              <a:lnSpc>
                <a:spcPct val="9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ffffff"/>
                </a:solidFill>
                <a:latin typeface="Arial"/>
              </a:rPr>
              <a:t>Integral (sealed “wet wing”)</a:t>
            </a:r>
            <a:endParaRPr/>
          </a:p>
        </p:txBody>
      </p:sp>
      <p:pic>
        <p:nvPicPr>
          <p:cNvPr id="22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937760" y="1307520"/>
            <a:ext cx="3656520" cy="244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7" dur="indefinite" restart="never" nodeType="tmRoot">
          <p:childTnLst>
            <p:seq>
              <p:cTn id="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4000" y="100080"/>
            <a:ext cx="8181720" cy="905040"/>
          </a:xfrm>
          <a:prstGeom prst="rect">
            <a:avLst/>
          </a:prstGeom>
          <a:noFill/>
          <a:ln>
            <a:noFill/>
          </a:ln>
        </p:spPr>
        <p:txBody>
          <a:bodyPr lIns="50760" rIns="132120" tIns="50760" bIns="5076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Wing – Ailerons and Flaps</a:t>
            </a:r>
            <a:endParaRPr/>
          </a:p>
        </p:txBody>
      </p:sp>
      <p:pic>
        <p:nvPicPr>
          <p:cNvPr id="2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1097280"/>
            <a:ext cx="3400560" cy="411372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071760" y="1097280"/>
            <a:ext cx="2888280" cy="411372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200400" y="2103120"/>
            <a:ext cx="3180960" cy="2284920"/>
          </a:xfrm>
          <a:prstGeom prst="rect">
            <a:avLst/>
          </a:prstGeom>
          <a:ln>
            <a:noFill/>
          </a:ln>
        </p:spPr>
      </p:pic>
      <p:sp>
        <p:nvSpPr>
          <p:cNvPr id="226" name="CustomShape 2"/>
          <p:cNvSpPr/>
          <p:nvPr/>
        </p:nvSpPr>
        <p:spPr>
          <a:xfrm>
            <a:off x="365760" y="5577840"/>
            <a:ext cx="8411400" cy="118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lvl="1">
              <a:lnSpc>
                <a:spcPct val="90000"/>
              </a:lnSpc>
              <a:buSzPct val="45000"/>
              <a:buFont typeface="StarSymbol"/>
              <a:buChar char="l"/>
            </a:pPr>
            <a:r>
              <a:rPr lang="en-US" sz="2200">
                <a:solidFill>
                  <a:srgbClr val="ffffff"/>
                </a:solidFill>
                <a:latin typeface="Arial"/>
              </a:rPr>
              <a:t>Example: Cessna 172</a:t>
            </a:r>
            <a:endParaRPr/>
          </a:p>
          <a:p>
            <a:pPr lvl="1">
              <a:lnSpc>
                <a:spcPct val="90000"/>
              </a:lnSpc>
              <a:buSzPct val="45000"/>
              <a:buFont typeface="StarSymbol"/>
              <a:buChar char="l"/>
            </a:pPr>
            <a:r>
              <a:rPr lang="en-US" sz="2200">
                <a:solidFill>
                  <a:srgbClr val="ffffff"/>
                </a:solidFill>
                <a:latin typeface="Arial"/>
              </a:rPr>
              <a:t>Slotted Fowler Flaps</a:t>
            </a:r>
            <a:endParaRPr/>
          </a:p>
          <a:p>
            <a:pPr lvl="1">
              <a:lnSpc>
                <a:spcPct val="90000"/>
              </a:lnSpc>
              <a:buSzPct val="45000"/>
              <a:buFont typeface="StarSymbol"/>
              <a:buChar char="l"/>
            </a:pPr>
            <a:r>
              <a:rPr lang="en-US" sz="2200">
                <a:solidFill>
                  <a:srgbClr val="ffffff"/>
                </a:solidFill>
                <a:latin typeface="Arial"/>
              </a:rPr>
              <a:t>Differential Frise Ailerons</a:t>
            </a:r>
            <a:endParaRPr/>
          </a:p>
        </p:txBody>
      </p:sp>
    </p:spTree>
  </p:cSld>
  <p:timing>
    <p:tnLst>
      <p:par>
        <p:cTn id="179" dur="indefinite" restart="never" nodeType="tmRoot">
          <p:childTnLst>
            <p:seq>
              <p:cTn id="1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04000" y="100080"/>
            <a:ext cx="8181720" cy="905040"/>
          </a:xfrm>
          <a:prstGeom prst="rect">
            <a:avLst/>
          </a:prstGeom>
          <a:noFill/>
          <a:ln>
            <a:noFill/>
          </a:ln>
        </p:spPr>
        <p:txBody>
          <a:bodyPr lIns="50760" rIns="132120" tIns="50760" bIns="5076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Tail Section – Empenage</a:t>
            </a:r>
            <a:endParaRPr/>
          </a:p>
        </p:txBody>
      </p:sp>
      <p:pic>
        <p:nvPicPr>
          <p:cNvPr id="2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097280"/>
            <a:ext cx="4259880" cy="41137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800600" y="1097280"/>
            <a:ext cx="4068000" cy="411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1" dur="indefinite" restart="never" nodeType="tmRoot">
          <p:childTnLst>
            <p:seq>
              <p:cTn id="1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228600" y="3474720"/>
            <a:ext cx="8684640" cy="191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FABRIC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AIRFRAMES, WINGS AND CONTROL SURFACES, CAN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BE COVERED WITH COTTON, LINEN, OR SYNTHETIC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 FIBERS.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FABRIC IS DRAWN TIGHT USING A FABRIC VARNISH (COTTON OR LINEN) OR BY SHRINKING USING A HOT IRON (DACRON, STITS, CECONITE)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4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560" y="1518120"/>
            <a:ext cx="3656520" cy="232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37" end="2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762120" y="1219320"/>
            <a:ext cx="76179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TAILWHEEL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(CONVENTIONAL)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3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300">
                <a:solidFill>
                  <a:srgbClr val="ffff00"/>
                </a:solidFill>
                <a:latin typeface="Arial"/>
              </a:rPr>
              <a:t>TWO MAIN WHEELS AHEAD OF THE CENTER OF GRAVITY, AND ONE SMALL WHEEL TO SUPPORT THE TAIL.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TRICYCLE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NOSE WHEEL UP FRONT, AND TWO MAIN WHEELS BEHIND THE CENTER OF GRAVITY.  </a:t>
            </a:r>
            <a:endParaRPr/>
          </a:p>
        </p:txBody>
      </p:sp>
      <p:sp>
        <p:nvSpPr>
          <p:cNvPr id="231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LANDING GEAR</a:t>
            </a:r>
            <a:endParaRPr/>
          </a:p>
        </p:txBody>
      </p:sp>
    </p:spTree>
  </p:cSld>
  <p:timing>
    <p:tnLst>
      <p:par>
        <p:cTn id="183" dur="indefinite" restart="never" nodeType="tmRoot">
          <p:childTnLst>
            <p:seq>
              <p:cTn id="184" dur="indefinite" nodeType="mainSeq">
                <p:childTnLst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LANDING GEAR</a:t>
            </a:r>
            <a:endParaRPr/>
          </a:p>
        </p:txBody>
      </p:sp>
      <p:pic>
        <p:nvPicPr>
          <p:cNvPr id="23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" y="1828800"/>
            <a:ext cx="8747280" cy="411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1" dur="indefinite" restart="never" nodeType="tmRoot">
          <p:childTnLst>
            <p:seq>
              <p:cTn id="1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62120" y="1219320"/>
            <a:ext cx="76179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FIXED</a:t>
            </a:r>
            <a:endParaRPr/>
          </a:p>
          <a:p>
            <a:pPr lvl="3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300">
                <a:solidFill>
                  <a:srgbClr val="ffff00"/>
                </a:solidFill>
                <a:latin typeface="Arial"/>
              </a:rPr>
              <a:t>THE LANDING GEAR CANNOT RETRACT.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SEMI-RETRACTABLE</a:t>
            </a:r>
            <a:endParaRPr/>
          </a:p>
          <a:p>
            <a:pPr lvl="3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300">
                <a:solidFill>
                  <a:srgbClr val="ffff00"/>
                </a:solidFill>
                <a:latin typeface="Arial"/>
              </a:rPr>
              <a:t>THE LANDING GEAR CAN BE PARTIALLY RETRACTED.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RETRACTABLE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LANDING GEAR CAN RETRACT INTO THE FUSELAGE AND OR WINGS.  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LANDING GEAR</a:t>
            </a:r>
            <a:endParaRPr/>
          </a:p>
        </p:txBody>
      </p:sp>
    </p:spTree>
  </p:cSld>
  <p:timing>
    <p:tnLst>
      <p:par>
        <p:cTn id="193" dur="indefinite" restart="never" nodeType="tmRoot">
          <p:childTnLst>
            <p:seq>
              <p:cTn id="194" dur="indefinite" nodeType="mainSeq">
                <p:childTnLst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LANDING GEAR</a:t>
            </a:r>
            <a:endParaRPr/>
          </a:p>
        </p:txBody>
      </p:sp>
      <p:pic>
        <p:nvPicPr>
          <p:cNvPr id="237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62320" y="1399320"/>
            <a:ext cx="4341240" cy="485748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3741120" y="3962520"/>
            <a:ext cx="1232280" cy="63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SPRING 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GEAR</a:t>
            </a:r>
            <a:endParaRPr/>
          </a:p>
        </p:txBody>
      </p:sp>
    </p:spTree>
  </p:cSld>
  <p:timing>
    <p:tnLst>
      <p:par>
        <p:cTn id="207" dur="indefinite" restart="never" nodeType="tmRoot">
          <p:childTnLst>
            <p:seq>
              <p:cTn id="2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LANDING GEAR</a:t>
            </a:r>
            <a:endParaRPr/>
          </a:p>
        </p:txBody>
      </p:sp>
      <p:pic>
        <p:nvPicPr>
          <p:cNvPr id="24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02600" y="1219320"/>
            <a:ext cx="7136640" cy="517932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4045680" y="3657600"/>
            <a:ext cx="1482480" cy="63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TUBULAR 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GEAR</a:t>
            </a:r>
            <a:endParaRPr/>
          </a:p>
        </p:txBody>
      </p:sp>
    </p:spTree>
  </p:cSld>
  <p:timing>
    <p:tnLst>
      <p:par>
        <p:cTn id="209" dur="indefinite" restart="never" nodeType="tmRoot">
          <p:childTnLst>
            <p:seq>
              <p:cTn id="2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LANDING GEAR</a:t>
            </a:r>
            <a:endParaRPr/>
          </a:p>
        </p:txBody>
      </p:sp>
      <p:pic>
        <p:nvPicPr>
          <p:cNvPr id="243" name="Picture 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62320" y="1455480"/>
            <a:ext cx="4469760" cy="4924080"/>
          </a:xfrm>
          <a:prstGeom prst="rect">
            <a:avLst/>
          </a:prstGeom>
          <a:ln>
            <a:noFill/>
          </a:ln>
        </p:spPr>
      </p:pic>
      <p:sp>
        <p:nvSpPr>
          <p:cNvPr id="244" name="CustomShape 2"/>
          <p:cNvSpPr/>
          <p:nvPr/>
        </p:nvSpPr>
        <p:spPr>
          <a:xfrm>
            <a:off x="4802400" y="2057400"/>
            <a:ext cx="2017080" cy="63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OLEO STRUT 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TORQUE LINK </a:t>
            </a:r>
            <a:endParaRPr/>
          </a:p>
        </p:txBody>
      </p:sp>
    </p:spTree>
  </p:cSld>
  <p:timing>
    <p:tnLst>
      <p:par>
        <p:cTn id="211" dur="indefinite" restart="never" nodeType="tmRoot">
          <p:childTnLst>
            <p:seq>
              <p:cTn id="2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0" y="1188720"/>
            <a:ext cx="3765960" cy="548496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457200" y="274320"/>
            <a:ext cx="8136720" cy="78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Landing Gear – Oleo Strut</a:t>
            </a:r>
            <a:endParaRPr/>
          </a:p>
        </p:txBody>
      </p:sp>
    </p:spTree>
  </p:cSld>
  <p:timing>
    <p:tnLst>
      <p:par>
        <p:cTn id="213" dur="indefinite" restart="never" nodeType="tmRoot">
          <p:childTnLst>
            <p:seq>
              <p:cTn id="2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LANDING GEAR</a:t>
            </a:r>
            <a:endParaRPr/>
          </a:p>
        </p:txBody>
      </p:sp>
      <p:pic>
        <p:nvPicPr>
          <p:cNvPr id="24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62320" y="1546560"/>
            <a:ext cx="4341240" cy="474192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2389680" y="2895480"/>
            <a:ext cx="2108520" cy="63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OLEO STRUT 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TRAILING LINK</a:t>
            </a:r>
            <a:endParaRPr/>
          </a:p>
        </p:txBody>
      </p:sp>
    </p:spTree>
  </p:cSld>
  <p:timing>
    <p:tnLst>
      <p:par>
        <p:cTn id="215" dur="indefinite" restart="never" nodeType="tmRoot">
          <p:childTnLst>
            <p:seq>
              <p:cTn id="2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LANDING GEAR</a:t>
            </a:r>
            <a:endParaRPr/>
          </a:p>
        </p:txBody>
      </p:sp>
      <p:pic>
        <p:nvPicPr>
          <p:cNvPr id="25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36200" y="1272240"/>
            <a:ext cx="4095720" cy="5097600"/>
          </a:xfrm>
          <a:prstGeom prst="rect">
            <a:avLst/>
          </a:prstGeom>
          <a:ln>
            <a:noFill/>
          </a:ln>
        </p:spPr>
      </p:pic>
      <p:sp>
        <p:nvSpPr>
          <p:cNvPr id="252" name="CustomShape 2"/>
          <p:cNvSpPr/>
          <p:nvPr/>
        </p:nvSpPr>
        <p:spPr>
          <a:xfrm>
            <a:off x="4564080" y="5725800"/>
            <a:ext cx="2108520" cy="63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RUBBER DISK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TRAILING LINK</a:t>
            </a:r>
            <a:endParaRPr/>
          </a:p>
        </p:txBody>
      </p:sp>
    </p:spTree>
  </p:cSld>
  <p:timing>
    <p:tnLst>
      <p:par>
        <p:cTn id="217" dur="indefinite" restart="never" nodeType="tmRoot">
          <p:childTnLst>
            <p:seq>
              <p:cTn id="2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762120" y="1219320"/>
            <a:ext cx="76179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MECHANICAL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TRANSMISSION OF POWER THROUGH THE USE OF </a:t>
            </a:r>
            <a:r>
              <a:rPr b="1" lang="en-US" sz="2300">
                <a:solidFill>
                  <a:srgbClr val="ffff00"/>
                </a:solidFill>
                <a:latin typeface="Arial"/>
              </a:rPr>
              <a:t>CABLES, PUSH RODS, TORQUE TUBES, CHAINS AND SPROCKETS.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HYDRAULIC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TRANSMISSION OF POWER THROUGH THE USE OF PRESSURIZED LIQUIDS. </a:t>
            </a:r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7632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ffffff"/>
                </a:solidFill>
                <a:latin typeface="Arial"/>
              </a:rPr>
              <a:t>POWER TRANSMISSION</a:t>
            </a:r>
            <a:endParaRPr/>
          </a:p>
        </p:txBody>
      </p:sp>
    </p:spTree>
  </p:cSld>
  <p:timing>
    <p:tnLst>
      <p:par>
        <p:cTn id="219" dur="indefinite" restart="never" nodeType="tmRoot">
          <p:childTnLst>
            <p:seq>
              <p:cTn id="220" dur="indefinite" nodeType="mainSeq">
                <p:childTnLst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97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45080" y="1230120"/>
            <a:ext cx="7008120" cy="530568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1306080" y="5757840"/>
            <a:ext cx="195336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BOEING PT-17</a:t>
            </a:r>
            <a:endParaRPr/>
          </a:p>
        </p:txBody>
      </p:sp>
      <p:sp>
        <p:nvSpPr>
          <p:cNvPr id="99" name="CustomShape 3"/>
          <p:cNvSpPr/>
          <p:nvPr/>
        </p:nvSpPr>
        <p:spPr>
          <a:xfrm>
            <a:off x="6177240" y="1698480"/>
            <a:ext cx="111204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FABRIC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762120" y="1219320"/>
            <a:ext cx="76179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PNEUMATIC</a:t>
            </a:r>
            <a:endParaRPr/>
          </a:p>
          <a:p>
            <a:r>
              <a:rPr b="1" lang="en-US" sz="2400">
                <a:solidFill>
                  <a:srgbClr val="ffff00"/>
                </a:solidFill>
                <a:latin typeface="Arial"/>
              </a:rPr>
              <a:t>THE TRANSMISSION OF POWER THROUGH THE USE OF PRESSURIZED AIR OR INERT GASES.</a:t>
            </a:r>
            <a:endParaRPr/>
          </a:p>
          <a:p>
            <a:endParaRPr/>
          </a:p>
          <a:p>
            <a:r>
              <a:rPr b="1" lang="en-US" sz="3600">
                <a:solidFill>
                  <a:srgbClr val="ffffff"/>
                </a:solidFill>
                <a:latin typeface="Arial"/>
              </a:rPr>
              <a:t>ELECTRIC</a:t>
            </a:r>
            <a:endParaRPr/>
          </a:p>
          <a:p>
            <a:r>
              <a:rPr b="1" lang="en-US" sz="2400">
                <a:solidFill>
                  <a:srgbClr val="ffff00"/>
                </a:solidFill>
                <a:latin typeface="Arial"/>
              </a:rPr>
              <a:t>THE TRANSMISSION OF POWER THROUGH THE USE OF ELECTRIFIED MOTORS.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6" name="CustomShape 2"/>
          <p:cNvSpPr/>
          <p:nvPr/>
        </p:nvSpPr>
        <p:spPr>
          <a:xfrm>
            <a:off x="7632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ffffff"/>
                </a:solidFill>
                <a:latin typeface="Arial"/>
              </a:rPr>
              <a:t>POWER TRANSMISSION</a:t>
            </a:r>
            <a:endParaRPr/>
          </a:p>
        </p:txBody>
      </p:sp>
    </p:spTree>
  </p:cSld>
  <p:timing>
    <p:tnLst>
      <p:par>
        <p:cTn id="227" dur="indefinite" restart="never" nodeType="tmRoot">
          <p:childTnLst>
            <p:seq>
              <p:cTn id="228" dur="indefinite" nodeType="mainSeq">
                <p:childTnLst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57920" y="529560"/>
            <a:ext cx="8227800" cy="658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ffffff"/>
                </a:solidFill>
                <a:latin typeface="Arial"/>
              </a:rPr>
              <a:t>Braking System</a:t>
            </a:r>
            <a:endParaRPr/>
          </a:p>
        </p:txBody>
      </p:sp>
      <p:pic>
        <p:nvPicPr>
          <p:cNvPr id="2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7400" y="1188720"/>
            <a:ext cx="6326640" cy="457092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29640" y="3200400"/>
            <a:ext cx="3738960" cy="347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5" dur="indefinite" restart="never" nodeType="tmRoot">
          <p:childTnLst>
            <p:seq>
              <p:cTn id="2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26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600200"/>
            <a:ext cx="6703560" cy="446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7" dur="indefinite" restart="never" nodeType="tmRoot">
          <p:childTnLst>
            <p:seq>
              <p:cTn id="2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62120" y="1219320"/>
            <a:ext cx="76179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TWO STROKE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INTERNAL COMBUSTION ENGINE WHICH COMPLETES A POWER CYCLE IN TWO PISTON STROKES (↑ / ↓).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CHAINSAWS / DIRT BIKES / BOATS / ULTRALIGHTS / EXPERIMENTAL-AMATEUR BUILT AIRCRAFT (E-AB).  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239" dur="indefinite" restart="never" nodeType="tmRoot">
          <p:childTnLst>
            <p:seq>
              <p:cTn id="240" dur="indefinite" nodeType="mainSeq">
                <p:childTnLst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97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280160" y="457200"/>
            <a:ext cx="6582600" cy="78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2-Stroke Combustion</a:t>
            </a:r>
            <a:endParaRPr/>
          </a:p>
        </p:txBody>
      </p:sp>
      <p:pic>
        <p:nvPicPr>
          <p:cNvPr id="2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94560" y="1463040"/>
            <a:ext cx="4570920" cy="461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5" dur="indefinite" restart="never" nodeType="tmRoot">
          <p:childTnLst>
            <p:seq>
              <p:cTn id="2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457200" y="1219320"/>
            <a:ext cx="84560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FOUR STROKE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INTERNAL COMBUSTION ENGINE WHICH COMPLETES A POWER CYCLE IN 4 PISTON STROKES (↑ / ↓ / ↑ / ↓).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INTAKE → COMPRESSION → POWER → EXHAUST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LAWNMOWERS / MOTORCYCLES / BOATS AUTOMOBILES / ULTRALIGHTS / E-AB / PRODUCTION AIRCRAFT.</a:t>
            </a:r>
            <a:endParaRPr/>
          </a:p>
        </p:txBody>
      </p:sp>
      <p:sp>
        <p:nvSpPr>
          <p:cNvPr id="26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247" dur="indefinite" restart="never" nodeType="tmRoot">
          <p:childTnLst>
            <p:seq>
              <p:cTn id="248" dur="indefinite" nodeType="mainSeq">
                <p:childTnLst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280160" y="457200"/>
            <a:ext cx="6582600" cy="78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4-Stroke Combustion</a:t>
            </a:r>
            <a:endParaRPr/>
          </a:p>
        </p:txBody>
      </p:sp>
      <p:pic>
        <p:nvPicPr>
          <p:cNvPr id="2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80360" y="1554480"/>
            <a:ext cx="342828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7" dur="indefinite" restart="never" nodeType="tmRoot">
          <p:childTnLst>
            <p:seq>
              <p:cTn id="2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27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18080" y="1371600"/>
            <a:ext cx="5284080" cy="484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9" dur="indefinite" restart="never" nodeType="tmRoot">
          <p:childTnLst>
            <p:seq>
              <p:cTn id="2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762120" y="1219320"/>
            <a:ext cx="78465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TYPES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800">
                <a:solidFill>
                  <a:srgbClr val="ffff00"/>
                </a:solidFill>
                <a:latin typeface="Arial"/>
              </a:rPr>
              <a:t>INLINE (STRAIGHT)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800">
                <a:solidFill>
                  <a:srgbClr val="ffff00"/>
                </a:solidFill>
                <a:latin typeface="Arial"/>
              </a:rPr>
              <a:t>RADIAL (ROUND)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800">
                <a:solidFill>
                  <a:srgbClr val="ffff00"/>
                </a:solidFill>
                <a:latin typeface="Arial"/>
              </a:rPr>
              <a:t>HORIZONTALLY OPPOSED (FLAT)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800">
                <a:solidFill>
                  <a:srgbClr val="ffff00"/>
                </a:solidFill>
                <a:latin typeface="Arial"/>
              </a:rPr>
              <a:t>V-TYPE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261" dur="indefinite" restart="never" nodeType="tmRoot">
          <p:childTnLst>
            <p:seq>
              <p:cTn id="262" dur="indefinite" nodeType="mainSeq">
                <p:childTnLst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27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411560"/>
            <a:ext cx="8096400" cy="4750920"/>
          </a:xfrm>
          <a:prstGeom prst="rect">
            <a:avLst/>
          </a:prstGeom>
          <a:ln>
            <a:noFill/>
          </a:ln>
        </p:spPr>
      </p:pic>
      <p:sp>
        <p:nvSpPr>
          <p:cNvPr id="276" name="CustomShape 2"/>
          <p:cNvSpPr/>
          <p:nvPr/>
        </p:nvSpPr>
        <p:spPr>
          <a:xfrm>
            <a:off x="762120" y="1969560"/>
            <a:ext cx="2360160" cy="36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INLINE ENGINE </a:t>
            </a:r>
            <a:endParaRPr/>
          </a:p>
        </p:txBody>
      </p:sp>
    </p:spTree>
  </p:cSld>
  <p:timing>
    <p:tnLst>
      <p:par>
        <p:cTn id="275" dur="indefinite" restart="never" nodeType="tmRoot">
          <p:childTnLst>
            <p:seq>
              <p:cTn id="2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STEEL ALLOY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STRONG AND RESISTANT TO IMPACT AND VIBRATION, USED IN TUBULAR AIRFRAME AND WING CONSTRUCTION.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ALLOY CONTAINING NICKEL (STAINLESS STEEL)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IS HIGHLY RESISTANT TO CORROSION.</a:t>
            </a:r>
            <a:endParaRPr/>
          </a:p>
        </p:txBody>
      </p:sp>
      <p:sp>
        <p:nvSpPr>
          <p:cNvPr id="101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85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27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0720" y="1077840"/>
            <a:ext cx="7160760" cy="5367240"/>
          </a:xfrm>
          <a:prstGeom prst="rect">
            <a:avLst/>
          </a:prstGeom>
          <a:ln>
            <a:noFill/>
          </a:ln>
        </p:spPr>
      </p:pic>
      <p:sp>
        <p:nvSpPr>
          <p:cNvPr id="279" name="CustomShape 2"/>
          <p:cNvSpPr/>
          <p:nvPr/>
        </p:nvSpPr>
        <p:spPr>
          <a:xfrm>
            <a:off x="990720" y="1088640"/>
            <a:ext cx="5865120" cy="36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INVERTED INLINE GYPSY MAJOR (145 HP)</a:t>
            </a:r>
            <a:endParaRPr/>
          </a:p>
        </p:txBody>
      </p:sp>
    </p:spTree>
  </p:cSld>
  <p:timing>
    <p:tnLst>
      <p:par>
        <p:cTn id="277" dur="indefinite" restart="never" nodeType="tmRoot">
          <p:childTnLst>
            <p:seq>
              <p:cTn id="2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28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0160" y="1371600"/>
            <a:ext cx="7655760" cy="5103360"/>
          </a:xfrm>
          <a:prstGeom prst="rect">
            <a:avLst/>
          </a:prstGeom>
          <a:ln>
            <a:noFill/>
          </a:ln>
        </p:spPr>
      </p:pic>
      <p:sp>
        <p:nvSpPr>
          <p:cNvPr id="282" name="CustomShape 2"/>
          <p:cNvSpPr/>
          <p:nvPr/>
        </p:nvSpPr>
        <p:spPr>
          <a:xfrm>
            <a:off x="1002960" y="6019920"/>
            <a:ext cx="251712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DHC-1 CHIPMUNK </a:t>
            </a:r>
            <a:endParaRPr/>
          </a:p>
        </p:txBody>
      </p:sp>
    </p:spTree>
  </p:cSld>
  <p:timing>
    <p:tnLst>
      <p:par>
        <p:cTn id="279" dur="indefinite" restart="never" nodeType="tmRoot">
          <p:childTnLst>
            <p:seq>
              <p:cTn id="2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28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57400" y="1295280"/>
            <a:ext cx="4874760" cy="516024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5568480" y="5638680"/>
            <a:ext cx="1209600" cy="63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RADIAL 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ENGINE</a:t>
            </a:r>
            <a:endParaRPr/>
          </a:p>
        </p:txBody>
      </p:sp>
    </p:spTree>
  </p:cSld>
  <p:timing>
    <p:tnLst>
      <p:par>
        <p:cTn id="281" dur="indefinite" restart="never" nodeType="tmRoot">
          <p:childTnLst>
            <p:seq>
              <p:cTn id="2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28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88200" y="1143000"/>
            <a:ext cx="7215120" cy="5407920"/>
          </a:xfrm>
          <a:prstGeom prst="rect">
            <a:avLst/>
          </a:prstGeom>
          <a:ln>
            <a:noFill/>
          </a:ln>
        </p:spPr>
      </p:pic>
      <p:sp>
        <p:nvSpPr>
          <p:cNvPr id="288" name="CustomShape 2"/>
          <p:cNvSpPr/>
          <p:nvPr/>
        </p:nvSpPr>
        <p:spPr>
          <a:xfrm>
            <a:off x="955440" y="1175400"/>
            <a:ext cx="4876920" cy="36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PRATT &amp; WHITNEY R-1340 (600 HP)</a:t>
            </a:r>
            <a:endParaRPr/>
          </a:p>
        </p:txBody>
      </p:sp>
    </p:spTree>
  </p:cSld>
  <p:timing>
    <p:tnLst>
      <p:par>
        <p:cTn id="283" dur="indefinite" restart="never" nodeType="tmRoot">
          <p:childTnLst>
            <p:seq>
              <p:cTn id="2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29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40920" y="1153800"/>
            <a:ext cx="6575760" cy="52556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390680" y="5867280"/>
            <a:ext cx="385668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NORTH AMERICAN HARVARD</a:t>
            </a:r>
            <a:endParaRPr/>
          </a:p>
        </p:txBody>
      </p:sp>
    </p:spTree>
  </p:cSld>
  <p:timing>
    <p:tnLst>
      <p:par>
        <p:cTn id="285" dur="indefinite" restart="never" nodeType="tmRoot">
          <p:childTnLst>
            <p:seq>
              <p:cTn id="2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293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1371600"/>
            <a:ext cx="7638120" cy="5027040"/>
          </a:xfrm>
          <a:prstGeom prst="rect">
            <a:avLst/>
          </a:prstGeom>
          <a:ln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704160" y="6031440"/>
            <a:ext cx="345888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HORIZONTALLY OPPOSED</a:t>
            </a:r>
            <a:endParaRPr/>
          </a:p>
        </p:txBody>
      </p:sp>
    </p:spTree>
  </p:cSld>
  <p:timing>
    <p:tnLst>
      <p:par>
        <p:cTn id="287" dur="indefinite" restart="never" nodeType="tmRoot">
          <p:childTnLst>
            <p:seq>
              <p:cTn id="2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29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73480" y="1219320"/>
            <a:ext cx="5839560" cy="532548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3564360" y="6177600"/>
            <a:ext cx="371808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CONTINENTAL C-85 (85 HP) </a:t>
            </a:r>
            <a:endParaRPr/>
          </a:p>
        </p:txBody>
      </p:sp>
    </p:spTree>
  </p:cSld>
  <p:timing>
    <p:tnLst>
      <p:par>
        <p:cTn id="289" dur="indefinite" restart="never" nodeType="tmRoot">
          <p:childTnLst>
            <p:seq>
              <p:cTn id="2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29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9480" y="1295280"/>
            <a:ext cx="7846560" cy="5254920"/>
          </a:xfrm>
          <a:prstGeom prst="rect">
            <a:avLst/>
          </a:prstGeom>
          <a:ln>
            <a:noFill/>
          </a:ln>
        </p:spPr>
      </p:pic>
      <p:sp>
        <p:nvSpPr>
          <p:cNvPr id="300" name="CustomShape 2"/>
          <p:cNvSpPr/>
          <p:nvPr/>
        </p:nvSpPr>
        <p:spPr>
          <a:xfrm>
            <a:off x="6107040" y="1447920"/>
            <a:ext cx="216036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FLEET CANUCK</a:t>
            </a:r>
            <a:endParaRPr/>
          </a:p>
        </p:txBody>
      </p:sp>
    </p:spTree>
  </p:cSld>
  <p:timing>
    <p:tnLst>
      <p:par>
        <p:cTn id="291" dur="indefinite" restart="never" nodeType="tmRoot">
          <p:childTnLst>
            <p:seq>
              <p:cTn id="2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0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6680" y="1219320"/>
            <a:ext cx="7008120" cy="5252760"/>
          </a:xfrm>
          <a:prstGeom prst="rect">
            <a:avLst/>
          </a:prstGeom>
          <a:ln>
            <a:noFill/>
          </a:ln>
        </p:spPr>
      </p:pic>
      <p:sp>
        <p:nvSpPr>
          <p:cNvPr id="303" name="CustomShape 2"/>
          <p:cNvSpPr/>
          <p:nvPr/>
        </p:nvSpPr>
        <p:spPr>
          <a:xfrm>
            <a:off x="1371600" y="5877720"/>
            <a:ext cx="2283840" cy="36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V-TYPE ENGINE</a:t>
            </a:r>
            <a:endParaRPr/>
          </a:p>
        </p:txBody>
      </p:sp>
    </p:spTree>
  </p:cSld>
  <p:timing>
    <p:tnLst>
      <p:par>
        <p:cTn id="293" dur="indefinite" restart="never" nodeType="tmRoot">
          <p:childTnLst>
            <p:seq>
              <p:cTn id="2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05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1143000"/>
            <a:ext cx="8051400" cy="5364360"/>
          </a:xfrm>
          <a:prstGeom prst="rect">
            <a:avLst/>
          </a:prstGeom>
          <a:ln>
            <a:noFill/>
          </a:ln>
        </p:spPr>
      </p:pic>
      <p:sp>
        <p:nvSpPr>
          <p:cNvPr id="306" name="CustomShape 2"/>
          <p:cNvSpPr/>
          <p:nvPr/>
        </p:nvSpPr>
        <p:spPr>
          <a:xfrm>
            <a:off x="762120" y="6051960"/>
            <a:ext cx="4395600" cy="36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ROLLS-ROYCE MERLIN (1,710 HP) </a:t>
            </a:r>
            <a:endParaRPr/>
          </a:p>
        </p:txBody>
      </p:sp>
    </p:spTree>
  </p:cSld>
  <p:timing>
    <p:tnLst>
      <p:par>
        <p:cTn id="295" dur="indefinite" restart="never" nodeType="tmRoot">
          <p:childTnLst>
            <p:seq>
              <p:cTn id="2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0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0720" y="1295280"/>
            <a:ext cx="7167240" cy="510336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1153800" y="5856120"/>
            <a:ext cx="195336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BOEING PT-17</a:t>
            </a:r>
            <a:endParaRPr/>
          </a:p>
        </p:txBody>
      </p:sp>
      <p:sp>
        <p:nvSpPr>
          <p:cNvPr id="105" name="CustomShape 3"/>
          <p:cNvSpPr/>
          <p:nvPr/>
        </p:nvSpPr>
        <p:spPr>
          <a:xfrm>
            <a:off x="6940800" y="5856120"/>
            <a:ext cx="990000" cy="36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STEEL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0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9480" y="1274040"/>
            <a:ext cx="7910640" cy="5276520"/>
          </a:xfrm>
          <a:prstGeom prst="rect">
            <a:avLst/>
          </a:prstGeom>
          <a:ln>
            <a:noFill/>
          </a:ln>
        </p:spPr>
      </p:pic>
      <p:sp>
        <p:nvSpPr>
          <p:cNvPr id="309" name="CustomShape 2"/>
          <p:cNvSpPr/>
          <p:nvPr/>
        </p:nvSpPr>
        <p:spPr>
          <a:xfrm>
            <a:off x="914400" y="5781240"/>
            <a:ext cx="2436120" cy="63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 Black"/>
              </a:rPr>
              <a:t>DH.98 MOSQUITO</a:t>
            </a:r>
            <a:endParaRPr/>
          </a:p>
        </p:txBody>
      </p:sp>
    </p:spTree>
  </p:cSld>
  <p:timing>
    <p:tnLst>
      <p:par>
        <p:cTn id="297" dur="indefinite" restart="never" nodeType="tmRoot">
          <p:childTnLst>
            <p:seq>
              <p:cTn id="2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762120" y="1219320"/>
            <a:ext cx="78465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TURBINE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INTERNAL COMBUSTION ENGINE WHICH UTILIZES UPSTREAM ROTATING COMPRESSORS AND DOWNSTREAM ROTATING TURBINES SEPARATED BY A COMBUSTION CHAMBER.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BASIC OPERATION IS SIMILAR TO A STEAM POWER PLANT.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E-AB / CORPORATE AIRCRAFT / COMMERCIAL TRANSPORT CATEGORY AIRCRAFT.</a:t>
            </a:r>
            <a:endParaRPr/>
          </a:p>
        </p:txBody>
      </p:sp>
      <p:sp>
        <p:nvSpPr>
          <p:cNvPr id="311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299" dur="indefinite" restart="never" nodeType="tmRoot">
          <p:childTnLst>
            <p:seq>
              <p:cTn id="300" dur="indefinite" nodeType="mainSeq">
                <p:childTnLst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73" end="2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73" end="2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762120" y="1219320"/>
            <a:ext cx="78465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TURBINE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800">
                <a:solidFill>
                  <a:srgbClr val="ffff00"/>
                </a:solidFill>
                <a:latin typeface="Arial"/>
              </a:rPr>
              <a:t>TURBOJET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800">
                <a:solidFill>
                  <a:srgbClr val="ffff00"/>
                </a:solidFill>
                <a:latin typeface="Arial"/>
              </a:rPr>
              <a:t>TURBOPROP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800">
                <a:solidFill>
                  <a:srgbClr val="ffff00"/>
                </a:solidFill>
                <a:latin typeface="Arial"/>
              </a:rPr>
              <a:t>TURBOFAN</a:t>
            </a:r>
            <a:endParaRPr/>
          </a:p>
        </p:txBody>
      </p:sp>
      <p:sp>
        <p:nvSpPr>
          <p:cNvPr id="31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309" dur="indefinite" restart="never" nodeType="tmRoot">
          <p:childTnLst>
            <p:seq>
              <p:cTn id="310" dur="indefinite" nodeType="mainSeq">
                <p:childTnLst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1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" y="1523880"/>
            <a:ext cx="8669520" cy="457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9" dur="indefinite" restart="never" nodeType="tmRoot">
          <p:childTnLst>
            <p:seq>
              <p:cTn id="3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17" name="Picture 1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1284480"/>
            <a:ext cx="7770240" cy="517140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990720" y="1825560"/>
            <a:ext cx="5560560" cy="36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ORENDA IROQUOIS (25,000 LBS THRUST)</a:t>
            </a:r>
            <a:endParaRPr/>
          </a:p>
        </p:txBody>
      </p:sp>
    </p:spTree>
  </p:cSld>
  <p:timing>
    <p:tnLst>
      <p:par>
        <p:cTn id="321" dur="indefinite" restart="never" nodeType="tmRoot">
          <p:childTnLst>
            <p:seq>
              <p:cTn id="3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20" name="Picture 1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1143000"/>
            <a:ext cx="6779520" cy="5428800"/>
          </a:xfrm>
          <a:prstGeom prst="rect">
            <a:avLst/>
          </a:prstGeom>
          <a:ln>
            <a:noFill/>
          </a:ln>
        </p:spPr>
      </p:pic>
      <p:sp>
        <p:nvSpPr>
          <p:cNvPr id="321" name="CustomShape 2"/>
          <p:cNvSpPr/>
          <p:nvPr/>
        </p:nvSpPr>
        <p:spPr>
          <a:xfrm>
            <a:off x="1295280" y="1480320"/>
            <a:ext cx="2969640" cy="36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CF-105 AVRO ARROW</a:t>
            </a:r>
            <a:endParaRPr/>
          </a:p>
        </p:txBody>
      </p:sp>
    </p:spTree>
  </p:cSld>
  <p:timing>
    <p:tnLst>
      <p:par>
        <p:cTn id="323" dur="indefinite" restart="never" nodeType="tmRoot">
          <p:childTnLst>
            <p:seq>
              <p:cTn id="3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2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" y="1600200"/>
            <a:ext cx="8685000" cy="449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25" dur="indefinite" restart="never" nodeType="tmRoot">
          <p:childTnLst>
            <p:seq>
              <p:cTn id="3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2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295280"/>
            <a:ext cx="6474960" cy="516636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5105520" y="4343400"/>
            <a:ext cx="2893320" cy="63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GENERAL ELECTRIC 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T64 (3,133 HP)</a:t>
            </a:r>
            <a:endParaRPr/>
          </a:p>
        </p:txBody>
      </p:sp>
    </p:spTree>
  </p:cSld>
  <p:timing>
    <p:tnLst>
      <p:par>
        <p:cTn id="327" dur="indefinite" restart="never" nodeType="tmRoot">
          <p:childTnLst>
            <p:seq>
              <p:cTn id="3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28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1501920"/>
            <a:ext cx="7628040" cy="4896720"/>
          </a:xfrm>
          <a:prstGeom prst="rect">
            <a:avLst/>
          </a:prstGeom>
          <a:ln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5867280" y="1774440"/>
            <a:ext cx="2283840" cy="36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00"/>
                </a:solidFill>
                <a:latin typeface="Arial Black"/>
              </a:rPr>
              <a:t>DHC-5 BUFFALO</a:t>
            </a:r>
            <a:endParaRPr/>
          </a:p>
        </p:txBody>
      </p:sp>
    </p:spTree>
  </p:cSld>
  <p:timing>
    <p:tnLst>
      <p:par>
        <p:cTn id="329" dur="indefinite" restart="never" nodeType="tmRoot">
          <p:childTnLst>
            <p:seq>
              <p:cTn id="3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3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" y="1687320"/>
            <a:ext cx="8614440" cy="441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1" dur="indefinite" restart="never" nodeType="tmRoot">
          <p:childTnLst>
            <p:seq>
              <p:cTn id="3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228600" y="1219320"/>
            <a:ext cx="868464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DURALUMIN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Duralumin is 95% aluminium, 4% copper, 0.5% magnesium, and 0.5% manganese – stronger but more susceptible to corrosion</a:t>
            </a: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 ALUMINUM ALLOY WHICH CONTAINS COPPER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AND MAGNESIUM AND HAS A HIGH TENSILE STRENGTH AND FATIGUE ENDURANCE.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IT IS USED FOR RIBS, FUEL TANKS, BULKHEADS, PROPELLER BLADES, TURBINE BLADES AND FITTINGS.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TYPES OF CONSTRUCTION</a:t>
            </a:r>
            <a:endParaRPr/>
          </a:p>
        </p:txBody>
      </p:sp>
      <p:pic>
        <p:nvPicPr>
          <p:cNvPr id="1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91840" y="1219320"/>
            <a:ext cx="2399040" cy="164484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43600" y="1207080"/>
            <a:ext cx="1827720" cy="180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33" end="3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 – Turbofan</a:t>
            </a:r>
            <a:endParaRPr/>
          </a:p>
        </p:txBody>
      </p:sp>
      <p:pic>
        <p:nvPicPr>
          <p:cNvPr id="333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1371600"/>
            <a:ext cx="7008120" cy="5173200"/>
          </a:xfrm>
          <a:prstGeom prst="rect">
            <a:avLst/>
          </a:prstGeom>
          <a:ln>
            <a:noFill/>
          </a:ln>
        </p:spPr>
      </p:pic>
      <p:sp>
        <p:nvSpPr>
          <p:cNvPr id="334" name="CustomShape 2"/>
          <p:cNvSpPr/>
          <p:nvPr/>
        </p:nvSpPr>
        <p:spPr>
          <a:xfrm>
            <a:off x="4114800" y="1371600"/>
            <a:ext cx="4036320" cy="36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 Black"/>
              </a:rPr>
              <a:t>PW6000 (24,000 LBS THRUST)</a:t>
            </a:r>
            <a:endParaRPr/>
          </a:p>
        </p:txBody>
      </p:sp>
    </p:spTree>
  </p:cSld>
  <p:timing>
    <p:tnLst>
      <p:par>
        <p:cTn id="333" dur="indefinite" restart="never" nodeType="tmRoot">
          <p:childTnLst>
            <p:seq>
              <p:cTn id="3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1410480" y="374760"/>
            <a:ext cx="6361920" cy="78732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 – Turbofan</a:t>
            </a:r>
            <a:endParaRPr/>
          </a:p>
        </p:txBody>
      </p:sp>
      <p:pic>
        <p:nvPicPr>
          <p:cNvPr id="3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1680" y="1188720"/>
            <a:ext cx="5486400" cy="5486400"/>
          </a:xfrm>
          <a:prstGeom prst="rect">
            <a:avLst/>
          </a:prstGeom>
          <a:ln>
            <a:noFill/>
          </a:ln>
        </p:spPr>
      </p:pic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3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1219320"/>
            <a:ext cx="8075160" cy="530820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6248520" y="1426680"/>
            <a:ext cx="1978920" cy="36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 Black"/>
              </a:rPr>
              <a:t>AIRBUS A320</a:t>
            </a:r>
            <a:endParaRPr/>
          </a:p>
        </p:txBody>
      </p:sp>
    </p:spTree>
  </p:cSld>
  <p:timing>
    <p:tnLst>
      <p:par>
        <p:cTn id="335" dur="indefinite" restart="never" nodeType="tmRoot">
          <p:childTnLst>
            <p:seq>
              <p:cTn id="3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762120" y="121932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METHODS OF COOLING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LIQUID COOLED: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PROVIDE LESS HAZARD OF SHOCK-COOLING, MORE COMPLEX, ADDS EXTRA WEIGHT.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AIR COOLED: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GREATER HAZARD OF SHOCK-COOLING, LESS COMPLEX, LESS WEIGHT.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1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337" dur="indefinite" restart="never" nodeType="tmRoot">
          <p:childTnLst>
            <p:seq>
              <p:cTn id="338" dur="indefinite" nodeType="mainSeq">
                <p:childTnLst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762120" y="1219320"/>
            <a:ext cx="76179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MAGNETO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ff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AN ENGINE DRIVEN ELECTRICAL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GENERATOR THAT USES PERMANENT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MAGNETS AND COILS TO PRODUCE HIGH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VOLTAGE TO FIRE THE AIRCRAFT’S SPARK 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	</a:t>
            </a:r>
            <a:r>
              <a:rPr b="1" lang="en-US" sz="2400">
                <a:solidFill>
                  <a:srgbClr val="ffff00"/>
                </a:solidFill>
                <a:latin typeface="Arial"/>
              </a:rPr>
              <a:t>PLUGS.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3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345" dur="indefinite" restart="never" nodeType="tmRoot">
          <p:childTnLst>
            <p:seq>
              <p:cTn id="3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4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1523880"/>
            <a:ext cx="6017760" cy="493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7" dur="indefinite" restart="never" nodeType="tmRoot">
          <p:childTnLst>
            <p:seq>
              <p:cTn id="3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762120" y="121932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DUAL IGNITION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TWO SPARK PLUGS IN EACH CYLINDER, TWO MAGNETOS GEARED TO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ONE MAGNETO FIRES ONE SPARK PLUG, THE OTHER FIRES THE SECOND SPARK PLUG.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REDUNDANCY AND IMPROVED COMBUSTION INCREASING POWER AND IMPROVING PERFORMANCE.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7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349" dur="indefinite" restart="never" nodeType="tmRoot">
          <p:childTnLst>
            <p:seq>
              <p:cTn id="350" dur="indefinite" nodeType="mainSeq">
                <p:childTnLst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4800" y="1084320"/>
            <a:ext cx="8170560" cy="5589360"/>
          </a:xfrm>
          <a:prstGeom prst="rect">
            <a:avLst/>
          </a:prstGeom>
          <a:ln>
            <a:noFill/>
          </a:ln>
        </p:spPr>
      </p:pic>
      <p:sp>
        <p:nvSpPr>
          <p:cNvPr id="349" name="CustomShape 1"/>
          <p:cNvSpPr/>
          <p:nvPr/>
        </p:nvSpPr>
        <p:spPr>
          <a:xfrm>
            <a:off x="496080" y="182880"/>
            <a:ext cx="8189280" cy="78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ffffff"/>
                </a:solidFill>
                <a:latin typeface="Arial"/>
              </a:rPr>
              <a:t>IGNITION SYSTEM – MAGNETOS</a:t>
            </a:r>
            <a:endParaRPr/>
          </a:p>
        </p:txBody>
      </p:sp>
    </p:spTree>
  </p:cSld>
  <p:timing>
    <p:tnLst>
      <p:par>
        <p:cTn id="359" dur="indefinite" restart="never" nodeType="tmRoot">
          <p:childTnLst>
            <p:seq>
              <p:cTn id="3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762120" y="1219320"/>
            <a:ext cx="761796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51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  <p:pic>
        <p:nvPicPr>
          <p:cNvPr id="35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5120" y="1219320"/>
            <a:ext cx="5103360" cy="510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1" dur="indefinite" restart="never" nodeType="tmRoot">
          <p:childTnLst>
            <p:seq>
              <p:cTn id="3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762120" y="1219320"/>
            <a:ext cx="7922520" cy="517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</a:rPr>
              <a:t>EXHAUST SYSTEM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 SCAVENGING SYSTEM THAT COLLECTS</a:t>
            </a: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AND DISPOSES OF HIGH TEMPERATURE, NOXIOUS GASES DISCHARGED FROM THE ENGINE.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60000"/>
              <a:buFont typeface="Arial"/>
              <a:buChar char="•"/>
            </a:pPr>
            <a:r>
              <a:rPr b="1" lang="en-US" sz="2400">
                <a:solidFill>
                  <a:srgbClr val="ffff00"/>
                </a:solidFill>
                <a:latin typeface="Arial"/>
              </a:rPr>
              <a:t>THE MAIN FUNCTION IS TO PREVENT THE ESCAPE OF DESTRUCTIVE GAS INTO THE AIRFRAME AND CABIN.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54" name="CustomShape 2"/>
          <p:cNvSpPr/>
          <p:nvPr/>
        </p:nvSpPr>
        <p:spPr>
          <a:xfrm>
            <a:off x="152280" y="228600"/>
            <a:ext cx="8836920" cy="91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900">
                <a:solidFill>
                  <a:srgbClr val="ffffff"/>
                </a:solidFill>
                <a:latin typeface="Arial"/>
              </a:rPr>
              <a:t>ENGINES</a:t>
            </a:r>
            <a:endParaRPr/>
          </a:p>
        </p:txBody>
      </p:sp>
    </p:spTree>
  </p:cSld>
  <p:timing>
    <p:tnLst>
      <p:par>
        <p:cTn id="363" dur="indefinite" restart="never" nodeType="tmRoot">
          <p:childTnLst>
            <p:seq>
              <p:cTn id="364" dur="indefinite" nodeType="mainSeq">
                <p:childTnLst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221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